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1" r:id="rId4"/>
    <p:sldMasterId id="2147483702" r:id="rId5"/>
    <p:sldMasterId id="214748370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</p:sldIdLst>
  <p:sldSz cy="6858000" cx="12192000"/>
  <p:notesSz cx="6858000" cy="9144000"/>
  <p:embeddedFontLst>
    <p:embeddedFont>
      <p:font typeface="Proxima Nova"/>
      <p:regular r:id="rId77"/>
      <p:bold r:id="rId78"/>
      <p:italic r:id="rId79"/>
      <p:boldItalic r:id="rId80"/>
    </p:embeddedFont>
    <p:embeddedFont>
      <p:font typeface="Inconsolata"/>
      <p:regular r:id="rId81"/>
      <p:bold r:id="rId82"/>
    </p:embeddedFont>
    <p:embeddedFont>
      <p:font typeface="Helvetica Neue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F5F52CA-A9F1-4309-8FA9-DFBCB97D9BB3}">
  <a:tblStyle styleId="{AF5F52CA-A9F1-4309-8FA9-DFBCB97D9B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HelveticaNeue-bold.fntdata"/><Relationship Id="rId83" Type="http://schemas.openxmlformats.org/officeDocument/2006/relationships/font" Target="fonts/HelveticaNeue-regular.fntdata"/><Relationship Id="rId42" Type="http://schemas.openxmlformats.org/officeDocument/2006/relationships/slide" Target="slides/slide35.xml"/><Relationship Id="rId86" Type="http://schemas.openxmlformats.org/officeDocument/2006/relationships/font" Target="fonts/HelveticaNeue-boldItalic.fntdata"/><Relationship Id="rId41" Type="http://schemas.openxmlformats.org/officeDocument/2006/relationships/slide" Target="slides/slide34.xml"/><Relationship Id="rId85" Type="http://schemas.openxmlformats.org/officeDocument/2006/relationships/font" Target="fonts/HelveticaNeue-italic.fntdata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ProximaNova-boldItalic.fntdata"/><Relationship Id="rId82" Type="http://schemas.openxmlformats.org/officeDocument/2006/relationships/font" Target="fonts/Inconsolata-bold.fntdata"/><Relationship Id="rId81" Type="http://schemas.openxmlformats.org/officeDocument/2006/relationships/font" Target="fonts/Inconsolat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font" Target="fonts/ProximaNova-regular.fntdata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font" Target="fonts/ProximaNova-italic.fntdata"/><Relationship Id="rId34" Type="http://schemas.openxmlformats.org/officeDocument/2006/relationships/slide" Target="slides/slide27.xml"/><Relationship Id="rId78" Type="http://schemas.openxmlformats.org/officeDocument/2006/relationships/font" Target="fonts/ProximaNova-bold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4265ccb1c6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4265ccb1c6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4265ccb1c6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4265ccb1c6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4265ccb1c6_0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4265ccb1c6_0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4265ccb1c6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4265ccb1c6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4265ccb1c6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4265ccb1c6_0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4265ccb1c6_0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4265ccb1c6_0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4265ccb1c6_0_2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4265ccb1c6_0_2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4265ccb1c6_0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4265ccb1c6_0_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4265ccb1c6_0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4265ccb1c6_0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4265ccb1c6_0_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4265ccb1c6_0_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798a36817_5_7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798a36817_5_7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3798a36817_5_7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265ccb1c6_0_2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g4265ccb1c6_0_2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265ccb1c6_0_2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4265ccb1c6_0_2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4265ccb1c6_0_2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g4265ccb1c6_0_2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4265ccb1c6_2_3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g4265ccb1c6_2_3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4265ccb1c6_2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g4265ccb1c6_2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4265ccb1c6_2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g4265ccb1c6_2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4265ccb1c6_2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g4265ccb1c6_2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4265ccb1c6_2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g4265ccb1c6_2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4265ccb1c6_2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g4265ccb1c6_2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4265ccb1c6_2_3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g4265ccb1c6_2_3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4265ccb1c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4265ccb1c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4265ccb1c6_2_3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g4265ccb1c6_2_3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8cc438f43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g38cc438f43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aaa2af3e3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g3aaa2af3e3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96cfaa17c_0_8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g396cfaa17c_0_8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aaa2af3e3_1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g3aaa2af3e3_1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aaa2af3e3_1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g3aaa2af3e3_1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39f668eefa_2_1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g39f668eefa_2_1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3aaa2af3e3_1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g3aaa2af3e3_1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3aaa2af3e3_1_4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g3aaa2af3e3_1_4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4257d6e24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g4257d6e24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4265ccb1c6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4265ccb1c6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4257d6e242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g4257d6e242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4257d6e242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g4257d6e242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4257d6e242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g4257d6e242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4257d6e242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g4257d6e242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4257d6e242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g4257d6e242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4257d6e242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g4257d6e242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4257d6e242_0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g4257d6e242_0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4257d6e242_0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g4257d6e242_0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4257d6e242_0_2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g4257d6e242_0_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4257d6e242_0_2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g4257d6e242_0_2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265ccb1c6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4265ccb1c6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4257d6e242_0_2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g4257d6e242_0_2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4257d6e242_0_2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g4257d6e242_0_2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4257d6e242_0_3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g4257d6e242_0_3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3aaa2af3e3_1_7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g3aaa2af3e3_1_7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4257d6e242_0_5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g4257d6e242_0_5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4257d6e242_0_5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g4257d6e242_0_5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4257d6e242_0_5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g4257d6e242_0_5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4257d6e242_0_5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g4257d6e242_0_5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3aaa2af3e3_1_5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g3aaa2af3e3_1_5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3aaa2af3e3_1_5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g3aaa2af3e3_1_5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4265ccb1c6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4265ccb1c6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3aaa2af3e3_1_5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g3aaa2af3e3_1_5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3aaa2af3e3_1_5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g3aaa2af3e3_1_5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3aaa2af3e3_1_6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g3aaa2af3e3_1_6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3aaa2af3e3_1_6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g3aaa2af3e3_1_6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3aaa2af3e3_1_6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g3aaa2af3e3_1_6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3aaa2af3e3_1_6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g3aaa2af3e3_1_6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3aaa2af3e3_1_6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g3aaa2af3e3_1_6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4265ccb1c6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g4265ccb1c6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4265ccb1c6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g4265ccb1c6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8cc438f43_0_6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8cc438f43_0_6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g38cc438f43_0_6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4265ccb1c6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4265ccb1c6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4265ccb1c6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4265ccb1c6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4265ccb1c6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4265ccb1c6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Relationship Id="rId3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1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Relationship Id="rId3" Type="http://schemas.openxmlformats.org/officeDocument/2006/relationships/image" Target="../media/image2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Relationship Id="rId3" Type="http://schemas.openxmlformats.org/officeDocument/2006/relationships/image" Target="../media/image2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 flipH="1" rot="7545941">
            <a:off x="8103438" y="3845595"/>
            <a:ext cx="5096603" cy="3824675"/>
          </a:xfrm>
          <a:custGeom>
            <a:rect b="b" l="l" r="r" t="t"/>
            <a:pathLst>
              <a:path extrusionOk="0" h="120000" w="120000">
                <a:moveTo>
                  <a:pt x="0" y="112318"/>
                </a:moveTo>
                <a:lnTo>
                  <a:pt x="59808" y="0"/>
                </a:lnTo>
                <a:lnTo>
                  <a:pt x="119999" y="57586"/>
                </a:lnTo>
                <a:lnTo>
                  <a:pt x="19391" y="120000"/>
                </a:lnTo>
                <a:lnTo>
                  <a:pt x="0" y="1123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-6723" y="1129553"/>
            <a:ext cx="9540688" cy="5728447"/>
          </a:xfrm>
          <a:custGeom>
            <a:rect b="b" l="l" r="r" t="t"/>
            <a:pathLst>
              <a:path extrusionOk="0" h="120000" w="120000">
                <a:moveTo>
                  <a:pt x="84" y="120000"/>
                </a:moveTo>
                <a:lnTo>
                  <a:pt x="0" y="0"/>
                </a:lnTo>
                <a:lnTo>
                  <a:pt x="120000" y="120000"/>
                </a:lnTo>
                <a:lnTo>
                  <a:pt x="84" y="12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19;p2"/>
          <p:cNvSpPr txBox="1"/>
          <p:nvPr>
            <p:ph type="title"/>
          </p:nvPr>
        </p:nvSpPr>
        <p:spPr>
          <a:xfrm>
            <a:off x="447174" y="5290554"/>
            <a:ext cx="5479874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" name="Google Shape;20;p2"/>
          <p:cNvSpPr txBox="1"/>
          <p:nvPr>
            <p:ph idx="1" type="body"/>
          </p:nvPr>
        </p:nvSpPr>
        <p:spPr>
          <a:xfrm>
            <a:off x="447176" y="5834114"/>
            <a:ext cx="547971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1193" y="6123008"/>
            <a:ext cx="1546600" cy="56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ustom Layout">
  <p:cSld name="1_Custom Layou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/>
          <p:nvPr/>
        </p:nvSpPr>
        <p:spPr>
          <a:xfrm flipH="1" rot="7545941">
            <a:off x="7576998" y="1388158"/>
            <a:ext cx="7443317" cy="5007696"/>
          </a:xfrm>
          <a:custGeom>
            <a:rect b="b" l="l" r="r" t="t"/>
            <a:pathLst>
              <a:path extrusionOk="0" h="120000" w="120000">
                <a:moveTo>
                  <a:pt x="0" y="62614"/>
                </a:moveTo>
                <a:lnTo>
                  <a:pt x="29400" y="0"/>
                </a:lnTo>
                <a:lnTo>
                  <a:pt x="120000" y="96718"/>
                </a:lnTo>
                <a:lnTo>
                  <a:pt x="109144" y="120000"/>
                </a:lnTo>
                <a:lnTo>
                  <a:pt x="0" y="6261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11"/>
          <p:cNvSpPr/>
          <p:nvPr/>
        </p:nvSpPr>
        <p:spPr>
          <a:xfrm>
            <a:off x="-22765" y="-9436"/>
            <a:ext cx="5220408" cy="6867436"/>
          </a:xfrm>
          <a:custGeom>
            <a:rect b="b" l="l" r="r" t="t"/>
            <a:pathLst>
              <a:path extrusionOk="0" h="120000" w="120000">
                <a:moveTo>
                  <a:pt x="523" y="120000"/>
                </a:moveTo>
                <a:cubicBezTo>
                  <a:pt x="348" y="80000"/>
                  <a:pt x="174" y="39999"/>
                  <a:pt x="0" y="0"/>
                </a:cubicBezTo>
                <a:lnTo>
                  <a:pt x="120000" y="164"/>
                </a:lnTo>
                <a:lnTo>
                  <a:pt x="69594" y="120000"/>
                </a:lnTo>
                <a:lnTo>
                  <a:pt x="523" y="12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2" name="Google Shape;9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20156" y="6336665"/>
            <a:ext cx="957000" cy="34679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1"/>
          <p:cNvSpPr/>
          <p:nvPr/>
        </p:nvSpPr>
        <p:spPr>
          <a:xfrm>
            <a:off x="-22765" y="0"/>
            <a:ext cx="5220408" cy="6867436"/>
          </a:xfrm>
          <a:custGeom>
            <a:rect b="b" l="l" r="r" t="t"/>
            <a:pathLst>
              <a:path extrusionOk="0" h="120000" w="120000">
                <a:moveTo>
                  <a:pt x="523" y="120000"/>
                </a:moveTo>
                <a:cubicBezTo>
                  <a:pt x="348" y="80000"/>
                  <a:pt x="174" y="39999"/>
                  <a:pt x="0" y="0"/>
                </a:cubicBezTo>
                <a:lnTo>
                  <a:pt x="120000" y="164"/>
                </a:lnTo>
                <a:lnTo>
                  <a:pt x="69594" y="120000"/>
                </a:lnTo>
                <a:lnTo>
                  <a:pt x="523" y="12000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138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11"/>
          <p:cNvSpPr txBox="1"/>
          <p:nvPr>
            <p:ph type="title"/>
          </p:nvPr>
        </p:nvSpPr>
        <p:spPr>
          <a:xfrm>
            <a:off x="200152" y="381670"/>
            <a:ext cx="5479874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1"/>
          <p:cNvSpPr txBox="1"/>
          <p:nvPr>
            <p:ph idx="1" type="body"/>
          </p:nvPr>
        </p:nvSpPr>
        <p:spPr>
          <a:xfrm>
            <a:off x="200154" y="925230"/>
            <a:ext cx="547971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Custom Layout">
  <p:cSld name="4_Custom Layou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/>
          <p:nvPr/>
        </p:nvSpPr>
        <p:spPr>
          <a:xfrm flipH="1" rot="7545941">
            <a:off x="904638" y="-1224313"/>
            <a:ext cx="12743996" cy="11021806"/>
          </a:xfrm>
          <a:custGeom>
            <a:rect b="b" l="l" r="r" t="t"/>
            <a:pathLst>
              <a:path extrusionOk="0" h="120000" w="120000">
                <a:moveTo>
                  <a:pt x="0" y="107918"/>
                </a:moveTo>
                <a:lnTo>
                  <a:pt x="67256" y="0"/>
                </a:lnTo>
                <a:lnTo>
                  <a:pt x="120000" y="43586"/>
                </a:lnTo>
                <a:lnTo>
                  <a:pt x="72404" y="120000"/>
                </a:lnTo>
                <a:lnTo>
                  <a:pt x="0" y="1079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2">
            <a:alphaModFix amt="3000"/>
          </a:blip>
          <a:srcRect b="24057" l="2989" r="2087" t="586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type="title"/>
          </p:nvPr>
        </p:nvSpPr>
        <p:spPr>
          <a:xfrm>
            <a:off x="5419736" y="4045201"/>
            <a:ext cx="5479874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12"/>
          <p:cNvSpPr/>
          <p:nvPr/>
        </p:nvSpPr>
        <p:spPr>
          <a:xfrm rot="1707769">
            <a:off x="904204" y="3234133"/>
            <a:ext cx="4061053" cy="4919994"/>
          </a:xfrm>
          <a:custGeom>
            <a:rect b="b" l="l" r="r" t="t"/>
            <a:pathLst>
              <a:path extrusionOk="0" h="120000" w="120000">
                <a:moveTo>
                  <a:pt x="31" y="120000"/>
                </a:moveTo>
                <a:cubicBezTo>
                  <a:pt x="-192" y="63518"/>
                  <a:pt x="863" y="56481"/>
                  <a:pt x="639" y="0"/>
                </a:cubicBezTo>
                <a:lnTo>
                  <a:pt x="120000" y="66423"/>
                </a:lnTo>
                <a:lnTo>
                  <a:pt x="31" y="120000"/>
                </a:lnTo>
                <a:close/>
              </a:path>
            </a:pathLst>
          </a:custGeom>
          <a:gradFill>
            <a:gsLst>
              <a:gs pos="0">
                <a:srgbClr val="61932F"/>
              </a:gs>
              <a:gs pos="100000">
                <a:schemeClr val="accent3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p12"/>
          <p:cNvSpPr txBox="1"/>
          <p:nvPr>
            <p:ph idx="1" type="body"/>
          </p:nvPr>
        </p:nvSpPr>
        <p:spPr>
          <a:xfrm>
            <a:off x="5419736" y="2849177"/>
            <a:ext cx="5431739" cy="11960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2"/>
          <p:cNvSpPr/>
          <p:nvPr/>
        </p:nvSpPr>
        <p:spPr>
          <a:xfrm>
            <a:off x="-22765" y="-89210"/>
            <a:ext cx="5670112" cy="6947210"/>
          </a:xfrm>
          <a:custGeom>
            <a:rect b="b" l="l" r="r" t="t"/>
            <a:pathLst>
              <a:path extrusionOk="0" h="120000" w="120000">
                <a:moveTo>
                  <a:pt x="481" y="120000"/>
                </a:moveTo>
                <a:cubicBezTo>
                  <a:pt x="321" y="80000"/>
                  <a:pt x="160" y="39999"/>
                  <a:pt x="0" y="0"/>
                </a:cubicBezTo>
                <a:lnTo>
                  <a:pt x="120000" y="426"/>
                </a:lnTo>
                <a:lnTo>
                  <a:pt x="481" y="12000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BBA16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3" name="Google Shape;10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113" y="6336665"/>
            <a:ext cx="957000" cy="3467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2"/>
          <p:cNvSpPr txBox="1"/>
          <p:nvPr/>
        </p:nvSpPr>
        <p:spPr>
          <a:xfrm>
            <a:off x="4377152" y="2009319"/>
            <a:ext cx="1918744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sz="20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p12"/>
          <p:cNvSpPr txBox="1"/>
          <p:nvPr/>
        </p:nvSpPr>
        <p:spPr>
          <a:xfrm rot="10800000">
            <a:off x="9644629" y="2009320"/>
            <a:ext cx="1918744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sz="20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Custom Layout">
  <p:cSld name="6_Custom Layou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/>
          <p:nvPr/>
        </p:nvSpPr>
        <p:spPr>
          <a:xfrm flipH="1" rot="10800000">
            <a:off x="-79512" y="0"/>
            <a:ext cx="12271511" cy="6947210"/>
          </a:xfrm>
          <a:custGeom>
            <a:rect b="b" l="l" r="r" t="t"/>
            <a:pathLst>
              <a:path extrusionOk="0" h="120000" w="120000">
                <a:moveTo>
                  <a:pt x="223" y="120000"/>
                </a:moveTo>
                <a:cubicBezTo>
                  <a:pt x="148" y="80000"/>
                  <a:pt x="74" y="39999"/>
                  <a:pt x="0" y="0"/>
                </a:cubicBezTo>
                <a:lnTo>
                  <a:pt x="120000" y="1456"/>
                </a:lnTo>
                <a:lnTo>
                  <a:pt x="223" y="120000"/>
                </a:lnTo>
                <a:close/>
              </a:path>
            </a:pathLst>
          </a:custGeom>
          <a:solidFill>
            <a:srgbClr val="F2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3"/>
          <p:cNvSpPr txBox="1"/>
          <p:nvPr>
            <p:ph idx="11" type="ftr"/>
          </p:nvPr>
        </p:nvSpPr>
        <p:spPr>
          <a:xfrm>
            <a:off x="8905103" y="6407152"/>
            <a:ext cx="21786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2" name="Google Shape;112;p13"/>
          <p:cNvSpPr txBox="1"/>
          <p:nvPr>
            <p:ph idx="1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Custom Layout">
  <p:cSld name="7_Custom Layou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 rot="10800000">
            <a:off x="-46297" y="-28389"/>
            <a:ext cx="12261387" cy="6912486"/>
          </a:xfrm>
          <a:custGeom>
            <a:rect b="b" l="l" r="r" t="t"/>
            <a:pathLst>
              <a:path extrusionOk="0" h="120000" w="120000">
                <a:moveTo>
                  <a:pt x="222" y="120000"/>
                </a:moveTo>
                <a:cubicBezTo>
                  <a:pt x="148" y="79799"/>
                  <a:pt x="74" y="40200"/>
                  <a:pt x="0" y="0"/>
                </a:cubicBezTo>
                <a:lnTo>
                  <a:pt x="120000" y="258"/>
                </a:lnTo>
                <a:lnTo>
                  <a:pt x="119433" y="6179"/>
                </a:lnTo>
                <a:lnTo>
                  <a:pt x="222" y="120000"/>
                </a:lnTo>
                <a:close/>
              </a:path>
            </a:pathLst>
          </a:custGeom>
          <a:solidFill>
            <a:srgbClr val="F2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p14"/>
          <p:cNvSpPr txBox="1"/>
          <p:nvPr>
            <p:ph idx="11" type="ftr"/>
          </p:nvPr>
        </p:nvSpPr>
        <p:spPr>
          <a:xfrm>
            <a:off x="8905103" y="6407152"/>
            <a:ext cx="21786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7" name="Google Shape;11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 with Content">
  <p:cSld name="Title and Subtitle with Conten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15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1" name="Google Shape;121;p15"/>
          <p:cNvSpPr txBox="1"/>
          <p:nvPr>
            <p:ph idx="1" type="body"/>
          </p:nvPr>
        </p:nvSpPr>
        <p:spPr>
          <a:xfrm>
            <a:off x="495300" y="1627505"/>
            <a:ext cx="1115568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idx="2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 Two Column">
  <p:cSld name="Title and Subtitle Two Colum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idx="1" type="body"/>
          </p:nvPr>
        </p:nvSpPr>
        <p:spPr>
          <a:xfrm>
            <a:off x="495301" y="1627505"/>
            <a:ext cx="5431739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6"/>
          <p:cNvSpPr txBox="1"/>
          <p:nvPr>
            <p:ph idx="2" type="body"/>
          </p:nvPr>
        </p:nvSpPr>
        <p:spPr>
          <a:xfrm>
            <a:off x="6218925" y="1627505"/>
            <a:ext cx="5431739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6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0" name="Google Shape;130;p16"/>
          <p:cNvSpPr txBox="1"/>
          <p:nvPr>
            <p:ph idx="3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16"/>
          <p:cNvCxnSpPr/>
          <p:nvPr/>
        </p:nvCxnSpPr>
        <p:spPr>
          <a:xfrm rot="10800000">
            <a:off x="6080234" y="1552904"/>
            <a:ext cx="0" cy="4619296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3" name="Google Shape;133;p16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Google Shape;134;p16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se Study">
  <p:cSld name="Case Stud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/>
          <p:nvPr/>
        </p:nvSpPr>
        <p:spPr>
          <a:xfrm>
            <a:off x="7786688" y="1576"/>
            <a:ext cx="4405312" cy="6858000"/>
          </a:xfrm>
          <a:prstGeom prst="rect">
            <a:avLst/>
          </a:prstGeom>
          <a:solidFill>
            <a:srgbClr val="F2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p17"/>
          <p:cNvSpPr txBox="1"/>
          <p:nvPr>
            <p:ph idx="1" type="body"/>
          </p:nvPr>
        </p:nvSpPr>
        <p:spPr>
          <a:xfrm>
            <a:off x="495300" y="1627505"/>
            <a:ext cx="680720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17"/>
          <p:cNvSpPr txBox="1"/>
          <p:nvPr>
            <p:ph type="title"/>
          </p:nvPr>
        </p:nvSpPr>
        <p:spPr>
          <a:xfrm>
            <a:off x="495300" y="317501"/>
            <a:ext cx="680720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0" name="Google Shape;140;p17"/>
          <p:cNvSpPr txBox="1"/>
          <p:nvPr>
            <p:ph idx="2" type="body"/>
          </p:nvPr>
        </p:nvSpPr>
        <p:spPr>
          <a:xfrm>
            <a:off x="495301" y="861061"/>
            <a:ext cx="6807007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1" name="Google Shape;14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 txBox="1"/>
          <p:nvPr>
            <p:ph idx="3" type="body"/>
          </p:nvPr>
        </p:nvSpPr>
        <p:spPr>
          <a:xfrm>
            <a:off x="8358188" y="473075"/>
            <a:ext cx="3292475" cy="693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17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17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17"/>
          <p:cNvSpPr txBox="1"/>
          <p:nvPr>
            <p:ph idx="4" type="body"/>
          </p:nvPr>
        </p:nvSpPr>
        <p:spPr>
          <a:xfrm>
            <a:off x="8358188" y="1627188"/>
            <a:ext cx="3292475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 Only">
  <p:cSld name="Title and Subtitle 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9" name="Google Shape;149;p18"/>
          <p:cNvSpPr txBox="1"/>
          <p:nvPr>
            <p:ph idx="1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0" name="Google Shape;15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18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Subtitle with Content">
  <p:cSld name="2_Title and Subtitle with Conten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19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7" name="Google Shape;157;p19"/>
          <p:cNvSpPr txBox="1"/>
          <p:nvPr>
            <p:ph idx="1" type="body"/>
          </p:nvPr>
        </p:nvSpPr>
        <p:spPr>
          <a:xfrm>
            <a:off x="495300" y="1627505"/>
            <a:ext cx="1115568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19"/>
          <p:cNvSpPr txBox="1"/>
          <p:nvPr>
            <p:ph idx="2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19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Subtitle Two Column">
  <p:cSld name="1_Title and Subtitle Two Column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idx="1" type="body"/>
          </p:nvPr>
        </p:nvSpPr>
        <p:spPr>
          <a:xfrm>
            <a:off x="495301" y="1627505"/>
            <a:ext cx="5431739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0"/>
          <p:cNvSpPr txBox="1"/>
          <p:nvPr>
            <p:ph idx="2" type="body"/>
          </p:nvPr>
        </p:nvSpPr>
        <p:spPr>
          <a:xfrm>
            <a:off x="6218925" y="1627505"/>
            <a:ext cx="5431739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20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6" name="Google Shape;166;p20"/>
          <p:cNvSpPr txBox="1"/>
          <p:nvPr>
            <p:ph idx="3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67" name="Google Shape;16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0"/>
          <p:cNvCxnSpPr/>
          <p:nvPr/>
        </p:nvCxnSpPr>
        <p:spPr>
          <a:xfrm rot="10800000">
            <a:off x="6080234" y="1552904"/>
            <a:ext cx="0" cy="4619296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9" name="Google Shape;169;p20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Google Shape;170;p20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20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627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 rot="-5400000">
            <a:off x="8039511" y="2678079"/>
            <a:ext cx="4636031" cy="3705523"/>
          </a:xfrm>
          <a:custGeom>
            <a:rect b="b" l="l" r="r" t="t"/>
            <a:pathLst>
              <a:path extrusionOk="0" h="120000" w="120000">
                <a:moveTo>
                  <a:pt x="58721" y="0"/>
                </a:moveTo>
                <a:lnTo>
                  <a:pt x="120000" y="120000"/>
                </a:lnTo>
                <a:lnTo>
                  <a:pt x="0" y="119733"/>
                </a:lnTo>
                <a:lnTo>
                  <a:pt x="58721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-2631" y="-7884"/>
            <a:ext cx="12192005" cy="686588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358" y="0"/>
                </a:lnTo>
                <a:lnTo>
                  <a:pt x="120000" y="120000"/>
                </a:lnTo>
                <a:lnTo>
                  <a:pt x="0" y="11986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6800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0" y="0"/>
            <a:ext cx="12192005" cy="686588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358" y="0"/>
                </a:lnTo>
                <a:lnTo>
                  <a:pt x="120000" y="120000"/>
                </a:lnTo>
                <a:lnTo>
                  <a:pt x="0" y="1198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3000"/>
            </a:blip>
            <a:stretch>
              <a:fillRect b="0" l="-408" r="-4173" t="-31797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495300" y="5331405"/>
            <a:ext cx="6194258" cy="61309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495302" y="5923091"/>
            <a:ext cx="6194082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85473" y="261794"/>
            <a:ext cx="1546600" cy="56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ase Study">
  <p:cSld name="1_Case Stud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/>
          <p:nvPr/>
        </p:nvSpPr>
        <p:spPr>
          <a:xfrm>
            <a:off x="7786688" y="1576"/>
            <a:ext cx="4405312" cy="6858000"/>
          </a:xfrm>
          <a:prstGeom prst="rect">
            <a:avLst/>
          </a:prstGeom>
          <a:solidFill>
            <a:srgbClr val="F2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21"/>
          <p:cNvSpPr txBox="1"/>
          <p:nvPr>
            <p:ph idx="1" type="body"/>
          </p:nvPr>
        </p:nvSpPr>
        <p:spPr>
          <a:xfrm>
            <a:off x="495300" y="1627505"/>
            <a:ext cx="680720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21"/>
          <p:cNvSpPr txBox="1"/>
          <p:nvPr>
            <p:ph type="title"/>
          </p:nvPr>
        </p:nvSpPr>
        <p:spPr>
          <a:xfrm>
            <a:off x="495300" y="317501"/>
            <a:ext cx="680720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6" name="Google Shape;176;p21"/>
          <p:cNvSpPr txBox="1"/>
          <p:nvPr>
            <p:ph idx="2" type="body"/>
          </p:nvPr>
        </p:nvSpPr>
        <p:spPr>
          <a:xfrm>
            <a:off x="495301" y="861061"/>
            <a:ext cx="6807007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 txBox="1"/>
          <p:nvPr>
            <p:ph idx="3" type="body"/>
          </p:nvPr>
        </p:nvSpPr>
        <p:spPr>
          <a:xfrm>
            <a:off x="8358188" y="473075"/>
            <a:ext cx="3292475" cy="693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21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p21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p21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21"/>
          <p:cNvSpPr txBox="1"/>
          <p:nvPr>
            <p:ph idx="4" type="body"/>
          </p:nvPr>
        </p:nvSpPr>
        <p:spPr>
          <a:xfrm>
            <a:off x="8358188" y="1627188"/>
            <a:ext cx="3292475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Subtitle Only">
  <p:cSld name="1_Title and Subtitle 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6" name="Google Shape;18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" name="Google Shape;188;p22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22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Subtitle with Content">
  <p:cSld name="3_Title and Subtitle with Conten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23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3" name="Google Shape;193;p23"/>
          <p:cNvSpPr txBox="1"/>
          <p:nvPr>
            <p:ph idx="1" type="body"/>
          </p:nvPr>
        </p:nvSpPr>
        <p:spPr>
          <a:xfrm>
            <a:off x="495300" y="1627505"/>
            <a:ext cx="1115568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23"/>
          <p:cNvSpPr txBox="1"/>
          <p:nvPr>
            <p:ph idx="2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3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23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Subtitle Two Column">
  <p:cSld name="2_Title and Subtitle Two Column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495301" y="1627505"/>
            <a:ext cx="5431739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Google Shape;200;p24"/>
          <p:cNvSpPr txBox="1"/>
          <p:nvPr>
            <p:ph idx="2" type="body"/>
          </p:nvPr>
        </p:nvSpPr>
        <p:spPr>
          <a:xfrm>
            <a:off x="6218925" y="1627505"/>
            <a:ext cx="5431739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Google Shape;201;p24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2" name="Google Shape;202;p24"/>
          <p:cNvSpPr txBox="1"/>
          <p:nvPr>
            <p:ph idx="3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03" name="Google Shape;20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24"/>
          <p:cNvCxnSpPr/>
          <p:nvPr/>
        </p:nvCxnSpPr>
        <p:spPr>
          <a:xfrm rot="10800000">
            <a:off x="6080234" y="1552904"/>
            <a:ext cx="0" cy="4619296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5" name="Google Shape;205;p24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" name="Google Shape;206;p24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24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Case Study">
  <p:cSld name="2_Case Study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/>
          <p:nvPr/>
        </p:nvSpPr>
        <p:spPr>
          <a:xfrm>
            <a:off x="7786688" y="1576"/>
            <a:ext cx="4405312" cy="6858000"/>
          </a:xfrm>
          <a:prstGeom prst="rect">
            <a:avLst/>
          </a:prstGeom>
          <a:solidFill>
            <a:srgbClr val="F2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Google Shape;210;p25"/>
          <p:cNvSpPr txBox="1"/>
          <p:nvPr>
            <p:ph idx="1" type="body"/>
          </p:nvPr>
        </p:nvSpPr>
        <p:spPr>
          <a:xfrm>
            <a:off x="495300" y="1627505"/>
            <a:ext cx="680720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25"/>
          <p:cNvSpPr txBox="1"/>
          <p:nvPr>
            <p:ph type="title"/>
          </p:nvPr>
        </p:nvSpPr>
        <p:spPr>
          <a:xfrm>
            <a:off x="495300" y="317501"/>
            <a:ext cx="680720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" name="Google Shape;212;p25"/>
          <p:cNvSpPr txBox="1"/>
          <p:nvPr>
            <p:ph idx="2" type="body"/>
          </p:nvPr>
        </p:nvSpPr>
        <p:spPr>
          <a:xfrm>
            <a:off x="495301" y="861061"/>
            <a:ext cx="6807007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3" name="Google Shape;21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>
            <p:ph idx="3" type="body"/>
          </p:nvPr>
        </p:nvSpPr>
        <p:spPr>
          <a:xfrm>
            <a:off x="8358188" y="473075"/>
            <a:ext cx="3292475" cy="693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25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25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25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" name="Google Shape;218;p25"/>
          <p:cNvSpPr txBox="1"/>
          <p:nvPr>
            <p:ph idx="4" type="body"/>
          </p:nvPr>
        </p:nvSpPr>
        <p:spPr>
          <a:xfrm>
            <a:off x="8358188" y="1627188"/>
            <a:ext cx="3292475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Subtitle Only">
  <p:cSld name="2_Title and Subtitle Onl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1" name="Google Shape;221;p26"/>
          <p:cNvSpPr txBox="1"/>
          <p:nvPr>
            <p:ph idx="1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2" name="Google Shape;22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6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" name="Google Shape;224;p26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26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>
  <p:cSld name="Closing Slid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/>
          <p:nvPr/>
        </p:nvSpPr>
        <p:spPr>
          <a:xfrm rot="5400000">
            <a:off x="2141621" y="-2173708"/>
            <a:ext cx="2807371" cy="715478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1986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58220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Google Shape;228;p27"/>
          <p:cNvSpPr/>
          <p:nvPr/>
        </p:nvSpPr>
        <p:spPr>
          <a:xfrm rot="10800000">
            <a:off x="-1" y="0"/>
            <a:ext cx="12192005" cy="476450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199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9000">
                <a:schemeClr val="accent1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65895" y="5883904"/>
            <a:ext cx="1925052" cy="69759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/>
          <p:nvPr/>
        </p:nvSpPr>
        <p:spPr>
          <a:xfrm>
            <a:off x="495302" y="4972639"/>
            <a:ext cx="235064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b="0" i="0"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495302" y="5618970"/>
            <a:ext cx="311174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more information,</a:t>
            </a:r>
            <a:br>
              <a:rPr b="0" i="0" lang="en-US" sz="2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US" sz="2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visit</a:t>
            </a:r>
            <a:r>
              <a:rPr b="0" i="0" lang="en-US" sz="2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bitnami.com</a:t>
            </a:r>
            <a:endParaRPr b="0" i="0" sz="24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: Option One">
  <p:cSld name="Title Slide: Option One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7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/>
          <p:nvPr/>
        </p:nvSpPr>
        <p:spPr>
          <a:xfrm flipH="1" rot="7545857">
            <a:off x="8103342" y="3845621"/>
            <a:ext cx="5096569" cy="3824693"/>
          </a:xfrm>
          <a:custGeom>
            <a:rect b="b" l="l" r="r" t="t"/>
            <a:pathLst>
              <a:path extrusionOk="0" h="120000" w="120000">
                <a:moveTo>
                  <a:pt x="0" y="112318"/>
                </a:moveTo>
                <a:lnTo>
                  <a:pt x="59808" y="0"/>
                </a:lnTo>
                <a:lnTo>
                  <a:pt x="119999" y="57586"/>
                </a:lnTo>
                <a:lnTo>
                  <a:pt x="19391" y="120000"/>
                </a:lnTo>
                <a:lnTo>
                  <a:pt x="0" y="1123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1" name="Google Shape;241;p29"/>
          <p:cNvSpPr/>
          <p:nvPr/>
        </p:nvSpPr>
        <p:spPr>
          <a:xfrm>
            <a:off x="-6723" y="1129553"/>
            <a:ext cx="9540600" cy="5728500"/>
          </a:xfrm>
          <a:custGeom>
            <a:rect b="b" l="l" r="r" t="t"/>
            <a:pathLst>
              <a:path extrusionOk="0" h="120000" w="120000">
                <a:moveTo>
                  <a:pt x="84" y="120000"/>
                </a:moveTo>
                <a:lnTo>
                  <a:pt x="0" y="0"/>
                </a:lnTo>
                <a:lnTo>
                  <a:pt x="120000" y="120000"/>
                </a:lnTo>
                <a:lnTo>
                  <a:pt x="84" y="12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" name="Google Shape;242;p29"/>
          <p:cNvSpPr txBox="1"/>
          <p:nvPr>
            <p:ph type="title"/>
          </p:nvPr>
        </p:nvSpPr>
        <p:spPr>
          <a:xfrm>
            <a:off x="447174" y="5290554"/>
            <a:ext cx="5479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3" name="Google Shape;243;p29"/>
          <p:cNvSpPr txBox="1"/>
          <p:nvPr>
            <p:ph idx="1" type="body"/>
          </p:nvPr>
        </p:nvSpPr>
        <p:spPr>
          <a:xfrm>
            <a:off x="447176" y="5834114"/>
            <a:ext cx="5479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4" name="Google Shape;24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1193" y="6123008"/>
            <a:ext cx="1546600" cy="56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: Option 2">
  <p:cSld name="Title Slide: Option 2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790" y="-825"/>
            <a:ext cx="12193465" cy="685882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0"/>
          <p:cNvSpPr/>
          <p:nvPr/>
        </p:nvSpPr>
        <p:spPr>
          <a:xfrm rot="-5400000">
            <a:off x="7890811" y="2612472"/>
            <a:ext cx="4719300" cy="3919800"/>
          </a:xfrm>
          <a:custGeom>
            <a:rect b="b" l="l" r="r" t="t"/>
            <a:pathLst>
              <a:path extrusionOk="0" h="120000" w="120000">
                <a:moveTo>
                  <a:pt x="58721" y="0"/>
                </a:moveTo>
                <a:lnTo>
                  <a:pt x="120000" y="120000"/>
                </a:lnTo>
                <a:lnTo>
                  <a:pt x="0" y="119733"/>
                </a:lnTo>
                <a:lnTo>
                  <a:pt x="58721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8" name="Google Shape;248;p30"/>
          <p:cNvSpPr/>
          <p:nvPr/>
        </p:nvSpPr>
        <p:spPr>
          <a:xfrm>
            <a:off x="-2627" y="0"/>
            <a:ext cx="12192000" cy="686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358" y="0"/>
                </a:lnTo>
                <a:lnTo>
                  <a:pt x="120000" y="120000"/>
                </a:lnTo>
                <a:lnTo>
                  <a:pt x="0" y="11986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68000">
                <a:schemeClr val="accent1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9" name="Google Shape;249;p30"/>
          <p:cNvSpPr/>
          <p:nvPr/>
        </p:nvSpPr>
        <p:spPr>
          <a:xfrm>
            <a:off x="0" y="0"/>
            <a:ext cx="12192000" cy="686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358" y="0"/>
                </a:lnTo>
                <a:lnTo>
                  <a:pt x="120000" y="120000"/>
                </a:lnTo>
                <a:lnTo>
                  <a:pt x="0" y="1198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3000"/>
            </a:blip>
            <a:stretch>
              <a:fillRect b="0" l="-409" r="-4169" t="-31799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0" name="Google Shape;250;p30"/>
          <p:cNvSpPr txBox="1"/>
          <p:nvPr>
            <p:ph type="title"/>
          </p:nvPr>
        </p:nvSpPr>
        <p:spPr>
          <a:xfrm>
            <a:off x="495300" y="5331405"/>
            <a:ext cx="6194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1" name="Google Shape;251;p30"/>
          <p:cNvSpPr txBox="1"/>
          <p:nvPr>
            <p:ph idx="1" type="body"/>
          </p:nvPr>
        </p:nvSpPr>
        <p:spPr>
          <a:xfrm>
            <a:off x="495302" y="5923091"/>
            <a:ext cx="6194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52" name="Google Shape;25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85473" y="261794"/>
            <a:ext cx="1546600" cy="56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Slide: Option One">
  <p:cSld name="Transition Slide: Option One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1"/>
          <p:cNvPicPr preferRelativeResize="0"/>
          <p:nvPr/>
        </p:nvPicPr>
        <p:blipFill rotWithShape="1">
          <a:blip r:embed="rId2">
            <a:alphaModFix amt="8000"/>
          </a:blip>
          <a:srcRect b="24059" l="2990" r="2088" t="587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043"/>
            <a:ext cx="12191999" cy="6413847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 txBox="1"/>
          <p:nvPr>
            <p:ph type="title"/>
          </p:nvPr>
        </p:nvSpPr>
        <p:spPr>
          <a:xfrm>
            <a:off x="4931834" y="3502871"/>
            <a:ext cx="6194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7" name="Google Shape;257;p31"/>
          <p:cNvSpPr txBox="1"/>
          <p:nvPr>
            <p:ph idx="1" type="body"/>
          </p:nvPr>
        </p:nvSpPr>
        <p:spPr>
          <a:xfrm>
            <a:off x="4931834" y="4115966"/>
            <a:ext cx="6194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" name="Google Shape;258;p31"/>
          <p:cNvSpPr/>
          <p:nvPr/>
        </p:nvSpPr>
        <p:spPr>
          <a:xfrm rot="10800000">
            <a:off x="6453288" y="-14058"/>
            <a:ext cx="4298700" cy="9990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53961" y="0"/>
                </a:lnTo>
                <a:lnTo>
                  <a:pt x="120000" y="118982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1F9BD8">
                  <a:alpha val="13725"/>
                </a:srgbClr>
              </a:gs>
              <a:gs pos="79000">
                <a:schemeClr val="accent1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9" name="Google Shape;259;p31"/>
          <p:cNvSpPr/>
          <p:nvPr/>
        </p:nvSpPr>
        <p:spPr>
          <a:xfrm rot="7638316">
            <a:off x="9527388" y="5019979"/>
            <a:ext cx="3466480" cy="2336887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0" name="Google Shape;26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b="24057" l="2989" r="2087" t="586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043"/>
            <a:ext cx="12192000" cy="641384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/>
          <p:nvPr>
            <p:ph type="title"/>
          </p:nvPr>
        </p:nvSpPr>
        <p:spPr>
          <a:xfrm>
            <a:off x="4931834" y="3502871"/>
            <a:ext cx="6194258" cy="61309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4931834" y="4115966"/>
            <a:ext cx="6194082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4"/>
          <p:cNvSpPr/>
          <p:nvPr/>
        </p:nvSpPr>
        <p:spPr>
          <a:xfrm rot="10800000">
            <a:off x="6453399" y="-14043"/>
            <a:ext cx="4298589" cy="998985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53961" y="0"/>
                </a:lnTo>
                <a:lnTo>
                  <a:pt x="120000" y="118982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1F9BD8">
                  <a:alpha val="13725"/>
                </a:srgbClr>
              </a:gs>
              <a:gs pos="7900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36;p4"/>
          <p:cNvSpPr/>
          <p:nvPr/>
        </p:nvSpPr>
        <p:spPr>
          <a:xfrm rot="7638331">
            <a:off x="9527391" y="5019888"/>
            <a:ext cx="3466432" cy="2336967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Slide: Option Three">
  <p:cSld name="Transition Slide: Option Three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/>
          <p:nvPr/>
        </p:nvSpPr>
        <p:spPr>
          <a:xfrm rot="6153214">
            <a:off x="562003" y="-1206086"/>
            <a:ext cx="2634892" cy="4071091"/>
          </a:xfrm>
          <a:custGeom>
            <a:rect b="b" l="l" r="r" t="t"/>
            <a:pathLst>
              <a:path extrusionOk="0" h="120000" w="120000">
                <a:moveTo>
                  <a:pt x="40723" y="120000"/>
                </a:moveTo>
                <a:lnTo>
                  <a:pt x="0" y="0"/>
                </a:lnTo>
                <a:lnTo>
                  <a:pt x="120000" y="108595"/>
                </a:lnTo>
                <a:lnTo>
                  <a:pt x="40723" y="1200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9000">
                <a:schemeClr val="accent1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3" name="Google Shape;263;p32"/>
          <p:cNvSpPr txBox="1"/>
          <p:nvPr>
            <p:ph type="title"/>
          </p:nvPr>
        </p:nvSpPr>
        <p:spPr>
          <a:xfrm>
            <a:off x="495300" y="2957174"/>
            <a:ext cx="6194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4" name="Google Shape;264;p32"/>
          <p:cNvSpPr txBox="1"/>
          <p:nvPr>
            <p:ph idx="1" type="body"/>
          </p:nvPr>
        </p:nvSpPr>
        <p:spPr>
          <a:xfrm>
            <a:off x="495302" y="3548860"/>
            <a:ext cx="6194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5" name="Google Shape;26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57801" y="1911258"/>
            <a:ext cx="6933597" cy="4946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: Color Footer">
  <p:cSld name="Title and Subtitle: Color Footer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/>
          <p:nvPr/>
        </p:nvSpPr>
        <p:spPr>
          <a:xfrm flipH="1">
            <a:off x="-107700" y="6075680"/>
            <a:ext cx="12299700" cy="782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199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9000">
                <a:schemeClr val="accent1"/>
              </a:gs>
              <a:gs pos="100000">
                <a:schemeClr val="accent1"/>
              </a:gs>
            </a:gsLst>
            <a:lin ang="1499992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9" name="Google Shape;269;p33"/>
          <p:cNvSpPr/>
          <p:nvPr/>
        </p:nvSpPr>
        <p:spPr>
          <a:xfrm flipH="1" rot="5400000">
            <a:off x="1680836" y="4298080"/>
            <a:ext cx="897900" cy="425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1367" y="11987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58220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33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495300" y="1627505"/>
            <a:ext cx="11155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Google Shape;272;p33"/>
          <p:cNvSpPr txBox="1"/>
          <p:nvPr>
            <p:ph idx="2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33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33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5" name="Google Shape;27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38" y="6344539"/>
            <a:ext cx="914005" cy="33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: Blue Pattern">
  <p:cSld name="Title and Subtitle: Blue Pattern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12192002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/>
          <p:nvPr/>
        </p:nvSpPr>
        <p:spPr>
          <a:xfrm>
            <a:off x="0" y="-78376"/>
            <a:ext cx="12256800" cy="6964200"/>
          </a:xfrm>
          <a:custGeom>
            <a:rect b="b" l="l" r="r" t="t"/>
            <a:pathLst>
              <a:path extrusionOk="0" h="120000" w="120000">
                <a:moveTo>
                  <a:pt x="0" y="346"/>
                </a:moveTo>
                <a:lnTo>
                  <a:pt x="120000" y="0"/>
                </a:lnTo>
                <a:lnTo>
                  <a:pt x="119664" y="120000"/>
                </a:lnTo>
                <a:lnTo>
                  <a:pt x="0" y="119862"/>
                </a:lnTo>
                <a:lnTo>
                  <a:pt x="0" y="346"/>
                </a:lnTo>
                <a:close/>
              </a:path>
            </a:pathLst>
          </a:custGeom>
          <a:gradFill>
            <a:gsLst>
              <a:gs pos="0">
                <a:srgbClr val="1F9BD8">
                  <a:alpha val="80784"/>
                </a:srgbClr>
              </a:gs>
              <a:gs pos="68000">
                <a:srgbClr val="00427A">
                  <a:alpha val="86666"/>
                </a:srgbClr>
              </a:gs>
              <a:gs pos="100000">
                <a:srgbClr val="00427A">
                  <a:alpha val="86666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9" name="Google Shape;279;p34"/>
          <p:cNvSpPr txBox="1"/>
          <p:nvPr>
            <p:ph type="title"/>
          </p:nvPr>
        </p:nvSpPr>
        <p:spPr>
          <a:xfrm>
            <a:off x="495300" y="513452"/>
            <a:ext cx="11105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0" name="Google Shape;280;p34"/>
          <p:cNvSpPr txBox="1"/>
          <p:nvPr>
            <p:ph idx="1" type="body"/>
          </p:nvPr>
        </p:nvSpPr>
        <p:spPr>
          <a:xfrm>
            <a:off x="495302" y="1105138"/>
            <a:ext cx="11104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34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34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3" name="Google Shape;28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38" y="6344539"/>
            <a:ext cx="914005" cy="33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: Option One">
  <p:cSld name="Title and Subtitle: Option One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12192002" cy="685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205443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5"/>
          <p:cNvSpPr/>
          <p:nvPr/>
        </p:nvSpPr>
        <p:spPr>
          <a:xfrm>
            <a:off x="-48729" y="2998293"/>
            <a:ext cx="6803700" cy="38706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9912" y="0"/>
                </a:lnTo>
                <a:cubicBezTo>
                  <a:pt x="119972" y="39870"/>
                  <a:pt x="119939" y="79997"/>
                  <a:pt x="120000" y="119868"/>
                </a:cubicBez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0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8" name="Google Shape;28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75" y="0"/>
            <a:ext cx="12185469" cy="407415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5"/>
          <p:cNvSpPr/>
          <p:nvPr/>
        </p:nvSpPr>
        <p:spPr>
          <a:xfrm rot="-2227665">
            <a:off x="1219342" y="-2939030"/>
            <a:ext cx="9492636" cy="12906191"/>
          </a:xfrm>
          <a:custGeom>
            <a:rect b="b" l="l" r="r" t="t"/>
            <a:pathLst>
              <a:path extrusionOk="0" h="120000" w="120000">
                <a:moveTo>
                  <a:pt x="7495" y="19092"/>
                </a:moveTo>
                <a:lnTo>
                  <a:pt x="26300" y="0"/>
                </a:lnTo>
                <a:lnTo>
                  <a:pt x="119541" y="52153"/>
                </a:lnTo>
                <a:lnTo>
                  <a:pt x="120000" y="98186"/>
                </a:lnTo>
                <a:lnTo>
                  <a:pt x="97316" y="120000"/>
                </a:lnTo>
                <a:lnTo>
                  <a:pt x="0" y="65862"/>
                </a:lnTo>
                <a:lnTo>
                  <a:pt x="7495" y="1909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04800" sx="102000" rotWithShape="0" algn="ctr" sy="102000">
              <a:srgbClr val="000000">
                <a:alpha val="1569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0" name="Google Shape;29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93664" y="319238"/>
            <a:ext cx="957000" cy="3467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5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" name="Google Shape;292;p35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8B8D9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" name="Google Shape;293;p35"/>
          <p:cNvSpPr txBox="1"/>
          <p:nvPr>
            <p:ph type="title"/>
          </p:nvPr>
        </p:nvSpPr>
        <p:spPr>
          <a:xfrm>
            <a:off x="495300" y="317501"/>
            <a:ext cx="830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4" name="Google Shape;294;p35"/>
          <p:cNvSpPr txBox="1"/>
          <p:nvPr>
            <p:ph idx="1" type="body"/>
          </p:nvPr>
        </p:nvSpPr>
        <p:spPr>
          <a:xfrm>
            <a:off x="495302" y="861061"/>
            <a:ext cx="8308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: Option Two">
  <p:cSld name="Title and Subtitle: Option Two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/>
          <p:nvPr/>
        </p:nvSpPr>
        <p:spPr>
          <a:xfrm rot="-5400000">
            <a:off x="5938300" y="609264"/>
            <a:ext cx="5391600" cy="7154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1986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58220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" name="Google Shape;297;p36"/>
          <p:cNvSpPr/>
          <p:nvPr/>
        </p:nvSpPr>
        <p:spPr>
          <a:xfrm>
            <a:off x="-32085" y="1510746"/>
            <a:ext cx="12228600" cy="537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4" y="107027"/>
                </a:lnTo>
                <a:lnTo>
                  <a:pt x="120000" y="120000"/>
                </a:lnTo>
                <a:lnTo>
                  <a:pt x="0" y="11963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9000">
                <a:schemeClr val="accent1"/>
              </a:gs>
              <a:gs pos="100000">
                <a:schemeClr val="accent1"/>
              </a:gs>
            </a:gsLst>
            <a:lin ang="1499992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" name="Google Shape;298;p36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9" name="Google Shape;299;p36"/>
          <p:cNvSpPr txBox="1"/>
          <p:nvPr>
            <p:ph idx="1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36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" name="Google Shape;301;p36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2" name="Google Shape;30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38" y="6344539"/>
            <a:ext cx="914005" cy="33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: Sidebar Image">
  <p:cSld name="Title and Subtitle: Sidebar Image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86" y="0"/>
            <a:ext cx="10286997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7"/>
          <p:cNvSpPr/>
          <p:nvPr/>
        </p:nvSpPr>
        <p:spPr>
          <a:xfrm flipH="1" rot="7545924">
            <a:off x="4268878" y="-2072525"/>
            <a:ext cx="8924018" cy="10158089"/>
          </a:xfrm>
          <a:custGeom>
            <a:rect b="b" l="l" r="r" t="t"/>
            <a:pathLst>
              <a:path extrusionOk="0" h="120000" w="120000">
                <a:moveTo>
                  <a:pt x="0" y="54770"/>
                </a:moveTo>
                <a:lnTo>
                  <a:pt x="44965" y="0"/>
                </a:lnTo>
                <a:lnTo>
                  <a:pt x="120000" y="47643"/>
                </a:lnTo>
                <a:lnTo>
                  <a:pt x="60764" y="120000"/>
                </a:lnTo>
                <a:lnTo>
                  <a:pt x="0" y="5477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6" name="Google Shape;306;p37"/>
          <p:cNvSpPr txBox="1"/>
          <p:nvPr>
            <p:ph type="title"/>
          </p:nvPr>
        </p:nvSpPr>
        <p:spPr>
          <a:xfrm>
            <a:off x="6450641" y="384628"/>
            <a:ext cx="5479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7" name="Google Shape;307;p37"/>
          <p:cNvSpPr txBox="1"/>
          <p:nvPr>
            <p:ph idx="1" type="body"/>
          </p:nvPr>
        </p:nvSpPr>
        <p:spPr>
          <a:xfrm>
            <a:off x="6450643" y="928188"/>
            <a:ext cx="5479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" name="Google Shape;308;p37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9" name="Google Shape;309;p37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8B8D9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0" name="Google Shape;31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38" y="6344539"/>
            <a:ext cx="914005" cy="33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Slide: Option Two">
  <p:cSld name="Transition Slide: Option Two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7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8"/>
          <p:cNvSpPr/>
          <p:nvPr/>
        </p:nvSpPr>
        <p:spPr>
          <a:xfrm flipH="1" rot="7545903">
            <a:off x="7577037" y="1388256"/>
            <a:ext cx="7443244" cy="5007570"/>
          </a:xfrm>
          <a:custGeom>
            <a:rect b="b" l="l" r="r" t="t"/>
            <a:pathLst>
              <a:path extrusionOk="0" h="120000" w="120000">
                <a:moveTo>
                  <a:pt x="0" y="62614"/>
                </a:moveTo>
                <a:lnTo>
                  <a:pt x="29400" y="0"/>
                </a:lnTo>
                <a:lnTo>
                  <a:pt x="120000" y="96718"/>
                </a:lnTo>
                <a:lnTo>
                  <a:pt x="109144" y="120000"/>
                </a:lnTo>
                <a:lnTo>
                  <a:pt x="0" y="6261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Google Shape;314;p38"/>
          <p:cNvSpPr/>
          <p:nvPr/>
        </p:nvSpPr>
        <p:spPr>
          <a:xfrm>
            <a:off x="-22765" y="-9436"/>
            <a:ext cx="5220300" cy="6867300"/>
          </a:xfrm>
          <a:custGeom>
            <a:rect b="b" l="l" r="r" t="t"/>
            <a:pathLst>
              <a:path extrusionOk="0" h="120000" w="120000">
                <a:moveTo>
                  <a:pt x="523" y="120000"/>
                </a:moveTo>
                <a:cubicBezTo>
                  <a:pt x="348" y="80000"/>
                  <a:pt x="174" y="39999"/>
                  <a:pt x="0" y="0"/>
                </a:cubicBezTo>
                <a:lnTo>
                  <a:pt x="120000" y="164"/>
                </a:lnTo>
                <a:lnTo>
                  <a:pt x="69594" y="120000"/>
                </a:lnTo>
                <a:lnTo>
                  <a:pt x="523" y="12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5" name="Google Shape;315;p38"/>
          <p:cNvSpPr/>
          <p:nvPr/>
        </p:nvSpPr>
        <p:spPr>
          <a:xfrm>
            <a:off x="-22765" y="0"/>
            <a:ext cx="5220300" cy="6867300"/>
          </a:xfrm>
          <a:custGeom>
            <a:rect b="b" l="l" r="r" t="t"/>
            <a:pathLst>
              <a:path extrusionOk="0" h="120000" w="120000">
                <a:moveTo>
                  <a:pt x="523" y="120000"/>
                </a:moveTo>
                <a:cubicBezTo>
                  <a:pt x="348" y="80000"/>
                  <a:pt x="174" y="39999"/>
                  <a:pt x="0" y="0"/>
                </a:cubicBezTo>
                <a:lnTo>
                  <a:pt x="120000" y="164"/>
                </a:lnTo>
                <a:lnTo>
                  <a:pt x="69594" y="120000"/>
                </a:lnTo>
                <a:lnTo>
                  <a:pt x="523" y="12000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139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Google Shape;316;p38"/>
          <p:cNvSpPr txBox="1"/>
          <p:nvPr>
            <p:ph type="title"/>
          </p:nvPr>
        </p:nvSpPr>
        <p:spPr>
          <a:xfrm>
            <a:off x="200152" y="381670"/>
            <a:ext cx="5479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7" name="Google Shape;317;p38"/>
          <p:cNvSpPr txBox="1"/>
          <p:nvPr>
            <p:ph idx="1" type="body"/>
          </p:nvPr>
        </p:nvSpPr>
        <p:spPr>
          <a:xfrm>
            <a:off x="200154" y="925230"/>
            <a:ext cx="5479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8" name="Google Shape;31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538" y="6344539"/>
            <a:ext cx="914005" cy="33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/>
          <p:nvPr/>
        </p:nvSpPr>
        <p:spPr>
          <a:xfrm flipH="1" rot="7545911">
            <a:off x="904573" y="-1224328"/>
            <a:ext cx="12743969" cy="11021828"/>
          </a:xfrm>
          <a:custGeom>
            <a:rect b="b" l="l" r="r" t="t"/>
            <a:pathLst>
              <a:path extrusionOk="0" h="120000" w="120000">
                <a:moveTo>
                  <a:pt x="0" y="107918"/>
                </a:moveTo>
                <a:lnTo>
                  <a:pt x="67256" y="0"/>
                </a:lnTo>
                <a:lnTo>
                  <a:pt x="120000" y="43586"/>
                </a:lnTo>
                <a:lnTo>
                  <a:pt x="72404" y="120000"/>
                </a:lnTo>
                <a:lnTo>
                  <a:pt x="0" y="1079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1" name="Google Shape;321;p39"/>
          <p:cNvPicPr preferRelativeResize="0"/>
          <p:nvPr/>
        </p:nvPicPr>
        <p:blipFill rotWithShape="1">
          <a:blip r:embed="rId2">
            <a:alphaModFix amt="3000"/>
          </a:blip>
          <a:srcRect b="24059" l="2990" r="2088" t="587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9"/>
          <p:cNvSpPr txBox="1"/>
          <p:nvPr>
            <p:ph type="title"/>
          </p:nvPr>
        </p:nvSpPr>
        <p:spPr>
          <a:xfrm>
            <a:off x="5419736" y="4045201"/>
            <a:ext cx="5479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3" name="Google Shape;323;p39"/>
          <p:cNvSpPr/>
          <p:nvPr/>
        </p:nvSpPr>
        <p:spPr>
          <a:xfrm rot="1707832">
            <a:off x="904181" y="3234217"/>
            <a:ext cx="4061230" cy="4920078"/>
          </a:xfrm>
          <a:custGeom>
            <a:rect b="b" l="l" r="r" t="t"/>
            <a:pathLst>
              <a:path extrusionOk="0" h="120000" w="120000">
                <a:moveTo>
                  <a:pt x="31" y="120000"/>
                </a:moveTo>
                <a:cubicBezTo>
                  <a:pt x="-192" y="63518"/>
                  <a:pt x="863" y="56481"/>
                  <a:pt x="639" y="0"/>
                </a:cubicBezTo>
                <a:lnTo>
                  <a:pt x="120000" y="66423"/>
                </a:lnTo>
                <a:lnTo>
                  <a:pt x="31" y="120000"/>
                </a:lnTo>
                <a:close/>
              </a:path>
            </a:pathLst>
          </a:custGeom>
          <a:gradFill>
            <a:gsLst>
              <a:gs pos="0">
                <a:srgbClr val="61932F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39"/>
          <p:cNvSpPr txBox="1"/>
          <p:nvPr>
            <p:ph idx="1" type="body"/>
          </p:nvPr>
        </p:nvSpPr>
        <p:spPr>
          <a:xfrm>
            <a:off x="5419736" y="2849177"/>
            <a:ext cx="54318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" name="Google Shape;325;p39"/>
          <p:cNvSpPr/>
          <p:nvPr/>
        </p:nvSpPr>
        <p:spPr>
          <a:xfrm>
            <a:off x="-22765" y="-89210"/>
            <a:ext cx="5670000" cy="6947100"/>
          </a:xfrm>
          <a:custGeom>
            <a:rect b="b" l="l" r="r" t="t"/>
            <a:pathLst>
              <a:path extrusionOk="0" h="120000" w="120000">
                <a:moveTo>
                  <a:pt x="481" y="120000"/>
                </a:moveTo>
                <a:cubicBezTo>
                  <a:pt x="321" y="80000"/>
                  <a:pt x="160" y="39999"/>
                  <a:pt x="0" y="0"/>
                </a:cubicBezTo>
                <a:lnTo>
                  <a:pt x="120000" y="426"/>
                </a:lnTo>
                <a:lnTo>
                  <a:pt x="481" y="12000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BBA1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p39"/>
          <p:cNvSpPr txBox="1"/>
          <p:nvPr/>
        </p:nvSpPr>
        <p:spPr>
          <a:xfrm>
            <a:off x="4377152" y="2009319"/>
            <a:ext cx="1918800" cy="3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/>
          </a:p>
        </p:txBody>
      </p:sp>
      <p:sp>
        <p:nvSpPr>
          <p:cNvPr id="327" name="Google Shape;327;p39"/>
          <p:cNvSpPr txBox="1"/>
          <p:nvPr/>
        </p:nvSpPr>
        <p:spPr>
          <a:xfrm rot="10800000">
            <a:off x="9644573" y="2009319"/>
            <a:ext cx="1918800" cy="3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/>
          </a:p>
        </p:txBody>
      </p:sp>
      <p:sp>
        <p:nvSpPr>
          <p:cNvPr id="328" name="Google Shape;328;p39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" name="Google Shape;329;p39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0" name="Google Shape;33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38" y="6344539"/>
            <a:ext cx="914005" cy="33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itle: Angle">
  <p:cSld name="Title and Subitle: Angle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/>
          <p:nvPr/>
        </p:nvSpPr>
        <p:spPr>
          <a:xfrm flipH="1" rot="10800000">
            <a:off x="-79512" y="110"/>
            <a:ext cx="12271500" cy="6947100"/>
          </a:xfrm>
          <a:custGeom>
            <a:rect b="b" l="l" r="r" t="t"/>
            <a:pathLst>
              <a:path extrusionOk="0" h="120000" w="120000">
                <a:moveTo>
                  <a:pt x="223" y="120000"/>
                </a:moveTo>
                <a:cubicBezTo>
                  <a:pt x="148" y="80000"/>
                  <a:pt x="74" y="39999"/>
                  <a:pt x="0" y="0"/>
                </a:cubicBezTo>
                <a:lnTo>
                  <a:pt x="120000" y="1456"/>
                </a:lnTo>
                <a:lnTo>
                  <a:pt x="223" y="120000"/>
                </a:lnTo>
                <a:close/>
              </a:path>
            </a:pathLst>
          </a:custGeom>
          <a:solidFill>
            <a:srgbClr val="F2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3" name="Google Shape;333;p40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" name="Google Shape;334;p40"/>
          <p:cNvSpPr txBox="1"/>
          <p:nvPr>
            <p:ph idx="1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" name="Google Shape;335;p40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6" name="Google Shape;336;p40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B8D9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37" name="Google Shape;33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: Angle">
  <p:cSld name="Blank: Angle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/>
          <p:nvPr/>
        </p:nvSpPr>
        <p:spPr>
          <a:xfrm rot="10800000">
            <a:off x="-46209" y="-28503"/>
            <a:ext cx="12261300" cy="6912600"/>
          </a:xfrm>
          <a:custGeom>
            <a:rect b="b" l="l" r="r" t="t"/>
            <a:pathLst>
              <a:path extrusionOk="0" h="120000" w="120000">
                <a:moveTo>
                  <a:pt x="222" y="120000"/>
                </a:moveTo>
                <a:cubicBezTo>
                  <a:pt x="148" y="79799"/>
                  <a:pt x="74" y="40200"/>
                  <a:pt x="0" y="0"/>
                </a:cubicBezTo>
                <a:lnTo>
                  <a:pt x="120000" y="258"/>
                </a:lnTo>
                <a:lnTo>
                  <a:pt x="119433" y="6179"/>
                </a:lnTo>
                <a:lnTo>
                  <a:pt x="222" y="120000"/>
                </a:lnTo>
                <a:close/>
              </a:path>
            </a:pathLst>
          </a:custGeom>
          <a:solidFill>
            <a:srgbClr val="F2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0" name="Google Shape;340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1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B8D9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2" name="Google Shape;342;p41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Slide">
  <p:cSld name="3_Title Slid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 rot="6153091">
            <a:off x="562078" y="-1206089"/>
            <a:ext cx="2634862" cy="4071074"/>
          </a:xfrm>
          <a:custGeom>
            <a:rect b="b" l="l" r="r" t="t"/>
            <a:pathLst>
              <a:path extrusionOk="0" h="120000" w="120000">
                <a:moveTo>
                  <a:pt x="40723" y="120000"/>
                </a:moveTo>
                <a:lnTo>
                  <a:pt x="0" y="0"/>
                </a:lnTo>
                <a:lnTo>
                  <a:pt x="120000" y="108595"/>
                </a:lnTo>
                <a:lnTo>
                  <a:pt x="40723" y="1200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900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5"/>
          <p:cNvSpPr txBox="1"/>
          <p:nvPr>
            <p:ph type="title"/>
          </p:nvPr>
        </p:nvSpPr>
        <p:spPr>
          <a:xfrm>
            <a:off x="495300" y="2957174"/>
            <a:ext cx="6194258" cy="61309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495302" y="3548860"/>
            <a:ext cx="6194082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" name="Google Shape;4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57801" y="1911258"/>
            <a:ext cx="6933596" cy="494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93" y="6354699"/>
            <a:ext cx="914008" cy="33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gle Column: Green">
  <p:cSld name="Single Column: Green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"/>
          <p:cNvSpPr/>
          <p:nvPr/>
        </p:nvSpPr>
        <p:spPr>
          <a:xfrm rot="7638237">
            <a:off x="10961618" y="6047666"/>
            <a:ext cx="1607806" cy="1083992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5" name="Google Shape;345;p42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6" name="Google Shape;346;p42"/>
          <p:cNvSpPr txBox="1"/>
          <p:nvPr>
            <p:ph idx="1" type="body"/>
          </p:nvPr>
        </p:nvSpPr>
        <p:spPr>
          <a:xfrm>
            <a:off x="495300" y="1627505"/>
            <a:ext cx="11155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" name="Google Shape;347;p42"/>
          <p:cNvSpPr txBox="1"/>
          <p:nvPr>
            <p:ph idx="2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48" name="Google Shape;34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2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" name="Google Shape;350;p42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: Green">
  <p:cSld name="Two Column: Green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3"/>
          <p:cNvSpPr txBox="1"/>
          <p:nvPr>
            <p:ph idx="1" type="body"/>
          </p:nvPr>
        </p:nvSpPr>
        <p:spPr>
          <a:xfrm>
            <a:off x="495301" y="1627505"/>
            <a:ext cx="5431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3" name="Google Shape;353;p43"/>
          <p:cNvSpPr txBox="1"/>
          <p:nvPr>
            <p:ph idx="2" type="body"/>
          </p:nvPr>
        </p:nvSpPr>
        <p:spPr>
          <a:xfrm>
            <a:off x="6218925" y="1627505"/>
            <a:ext cx="5431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" name="Google Shape;354;p43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5" name="Google Shape;355;p43"/>
          <p:cNvSpPr txBox="1"/>
          <p:nvPr>
            <p:ph idx="3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56" name="Google Shape;356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p43"/>
          <p:cNvCxnSpPr/>
          <p:nvPr/>
        </p:nvCxnSpPr>
        <p:spPr>
          <a:xfrm rot="10800000">
            <a:off x="6080234" y="1552800"/>
            <a:ext cx="0" cy="4619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8" name="Google Shape;358;p43"/>
          <p:cNvSpPr/>
          <p:nvPr/>
        </p:nvSpPr>
        <p:spPr>
          <a:xfrm rot="7638237">
            <a:off x="10961618" y="6047666"/>
            <a:ext cx="1607806" cy="1083992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9" name="Google Shape;359;p43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" name="Google Shape;360;p43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debar: Green">
  <p:cSld name="Sidebar: Green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/>
          <p:nvPr/>
        </p:nvSpPr>
        <p:spPr>
          <a:xfrm>
            <a:off x="7786688" y="1576"/>
            <a:ext cx="4405200" cy="6858000"/>
          </a:xfrm>
          <a:prstGeom prst="rect">
            <a:avLst/>
          </a:prstGeom>
          <a:solidFill>
            <a:srgbClr val="F2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3" name="Google Shape;363;p44"/>
          <p:cNvSpPr txBox="1"/>
          <p:nvPr>
            <p:ph idx="1" type="body"/>
          </p:nvPr>
        </p:nvSpPr>
        <p:spPr>
          <a:xfrm>
            <a:off x="495300" y="1627505"/>
            <a:ext cx="6807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" name="Google Shape;364;p44"/>
          <p:cNvSpPr txBox="1"/>
          <p:nvPr>
            <p:ph type="title"/>
          </p:nvPr>
        </p:nvSpPr>
        <p:spPr>
          <a:xfrm>
            <a:off x="495300" y="317501"/>
            <a:ext cx="68073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5" name="Google Shape;365;p44"/>
          <p:cNvSpPr txBox="1"/>
          <p:nvPr>
            <p:ph idx="2" type="body"/>
          </p:nvPr>
        </p:nvSpPr>
        <p:spPr>
          <a:xfrm>
            <a:off x="495301" y="861061"/>
            <a:ext cx="68070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66" name="Google Shape;36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4"/>
          <p:cNvSpPr txBox="1"/>
          <p:nvPr>
            <p:ph idx="3" type="body"/>
          </p:nvPr>
        </p:nvSpPr>
        <p:spPr>
          <a:xfrm>
            <a:off x="8358188" y="473075"/>
            <a:ext cx="32925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p44"/>
          <p:cNvSpPr/>
          <p:nvPr/>
        </p:nvSpPr>
        <p:spPr>
          <a:xfrm rot="7638237">
            <a:off x="10961618" y="6047666"/>
            <a:ext cx="1607806" cy="1083992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9" name="Google Shape;369;p44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44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1" name="Google Shape;371;p44"/>
          <p:cNvSpPr txBox="1"/>
          <p:nvPr>
            <p:ph idx="4" type="body"/>
          </p:nvPr>
        </p:nvSpPr>
        <p:spPr>
          <a:xfrm>
            <a:off x="8358188" y="1627188"/>
            <a:ext cx="3292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: Green">
  <p:cSld name="Title and Subtitle: Green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5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4" name="Google Shape;374;p45"/>
          <p:cNvSpPr txBox="1"/>
          <p:nvPr>
            <p:ph idx="1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5" name="Google Shape;375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5"/>
          <p:cNvSpPr/>
          <p:nvPr/>
        </p:nvSpPr>
        <p:spPr>
          <a:xfrm rot="7638237">
            <a:off x="10961618" y="6047666"/>
            <a:ext cx="1607806" cy="1083992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7" name="Google Shape;377;p45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8" name="Google Shape;378;p45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gle Column: Blue">
  <p:cSld name="Single Column: Blue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6"/>
          <p:cNvSpPr/>
          <p:nvPr/>
        </p:nvSpPr>
        <p:spPr>
          <a:xfrm rot="7638237">
            <a:off x="10961618" y="6047666"/>
            <a:ext cx="1607806" cy="1083992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1" name="Google Shape;381;p46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2" name="Google Shape;382;p46"/>
          <p:cNvSpPr txBox="1"/>
          <p:nvPr>
            <p:ph idx="1" type="body"/>
          </p:nvPr>
        </p:nvSpPr>
        <p:spPr>
          <a:xfrm>
            <a:off x="495300" y="1627505"/>
            <a:ext cx="11155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" name="Google Shape;383;p46"/>
          <p:cNvSpPr txBox="1"/>
          <p:nvPr>
            <p:ph idx="2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84" name="Google Shape;38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6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" name="Google Shape;386;p46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: Blue">
  <p:cSld name="Two Column: Blue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 txBox="1"/>
          <p:nvPr>
            <p:ph idx="1" type="body"/>
          </p:nvPr>
        </p:nvSpPr>
        <p:spPr>
          <a:xfrm>
            <a:off x="495301" y="1627505"/>
            <a:ext cx="5431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9" name="Google Shape;389;p47"/>
          <p:cNvSpPr txBox="1"/>
          <p:nvPr>
            <p:ph idx="2" type="body"/>
          </p:nvPr>
        </p:nvSpPr>
        <p:spPr>
          <a:xfrm>
            <a:off x="6218925" y="1627505"/>
            <a:ext cx="5431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" name="Google Shape;390;p47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1" name="Google Shape;391;p47"/>
          <p:cNvSpPr txBox="1"/>
          <p:nvPr>
            <p:ph idx="3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92" name="Google Shape;392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p47"/>
          <p:cNvCxnSpPr/>
          <p:nvPr/>
        </p:nvCxnSpPr>
        <p:spPr>
          <a:xfrm rot="10800000">
            <a:off x="6080234" y="1552800"/>
            <a:ext cx="0" cy="4619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4" name="Google Shape;394;p47"/>
          <p:cNvSpPr/>
          <p:nvPr/>
        </p:nvSpPr>
        <p:spPr>
          <a:xfrm rot="7638237">
            <a:off x="10961618" y="6047666"/>
            <a:ext cx="1607806" cy="1083992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5" name="Google Shape;395;p47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" name="Google Shape;396;p47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debar: Blue">
  <p:cSld name="Sidebar: Blue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8"/>
          <p:cNvSpPr/>
          <p:nvPr/>
        </p:nvSpPr>
        <p:spPr>
          <a:xfrm>
            <a:off x="7786688" y="1576"/>
            <a:ext cx="4405200" cy="6858000"/>
          </a:xfrm>
          <a:prstGeom prst="rect">
            <a:avLst/>
          </a:prstGeom>
          <a:solidFill>
            <a:srgbClr val="F2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9" name="Google Shape;399;p48"/>
          <p:cNvSpPr txBox="1"/>
          <p:nvPr>
            <p:ph idx="1" type="body"/>
          </p:nvPr>
        </p:nvSpPr>
        <p:spPr>
          <a:xfrm>
            <a:off x="495300" y="1627505"/>
            <a:ext cx="6807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" name="Google Shape;400;p48"/>
          <p:cNvSpPr txBox="1"/>
          <p:nvPr>
            <p:ph type="title"/>
          </p:nvPr>
        </p:nvSpPr>
        <p:spPr>
          <a:xfrm>
            <a:off x="495300" y="317501"/>
            <a:ext cx="68073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1" name="Google Shape;401;p48"/>
          <p:cNvSpPr txBox="1"/>
          <p:nvPr>
            <p:ph idx="2" type="body"/>
          </p:nvPr>
        </p:nvSpPr>
        <p:spPr>
          <a:xfrm>
            <a:off x="495301" y="861061"/>
            <a:ext cx="68070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02" name="Google Shape;402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8"/>
          <p:cNvSpPr txBox="1"/>
          <p:nvPr>
            <p:ph idx="3" type="body"/>
          </p:nvPr>
        </p:nvSpPr>
        <p:spPr>
          <a:xfrm>
            <a:off x="8358188" y="473075"/>
            <a:ext cx="32925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" name="Google Shape;404;p48"/>
          <p:cNvSpPr/>
          <p:nvPr/>
        </p:nvSpPr>
        <p:spPr>
          <a:xfrm rot="7638237">
            <a:off x="10961618" y="6047666"/>
            <a:ext cx="1607806" cy="1083992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48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" name="Google Shape;406;p48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7" name="Google Shape;407;p48"/>
          <p:cNvSpPr txBox="1"/>
          <p:nvPr>
            <p:ph idx="4" type="body"/>
          </p:nvPr>
        </p:nvSpPr>
        <p:spPr>
          <a:xfrm>
            <a:off x="8358188" y="1627188"/>
            <a:ext cx="3292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: Blue">
  <p:cSld name="Title and Subtitle: Blue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0" name="Google Shape;410;p49"/>
          <p:cNvSpPr txBox="1"/>
          <p:nvPr>
            <p:ph idx="1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11" name="Google Shape;411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9"/>
          <p:cNvSpPr/>
          <p:nvPr/>
        </p:nvSpPr>
        <p:spPr>
          <a:xfrm rot="7638237">
            <a:off x="10961618" y="6047666"/>
            <a:ext cx="1607806" cy="1083992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" name="Google Shape;413;p49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" name="Google Shape;414;p49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gle Column: Yellow">
  <p:cSld name="Single Column: Yellow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0"/>
          <p:cNvSpPr/>
          <p:nvPr/>
        </p:nvSpPr>
        <p:spPr>
          <a:xfrm rot="7638237">
            <a:off x="10961618" y="6047666"/>
            <a:ext cx="1607806" cy="1083992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7" name="Google Shape;417;p50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8" name="Google Shape;418;p50"/>
          <p:cNvSpPr txBox="1"/>
          <p:nvPr>
            <p:ph idx="1" type="body"/>
          </p:nvPr>
        </p:nvSpPr>
        <p:spPr>
          <a:xfrm>
            <a:off x="495300" y="1627505"/>
            <a:ext cx="11155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" name="Google Shape;419;p50"/>
          <p:cNvSpPr txBox="1"/>
          <p:nvPr>
            <p:ph idx="2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0" name="Google Shape;420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0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" name="Google Shape;422;p50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: Yellow">
  <p:cSld name="Two Column: Yellow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1"/>
          <p:cNvSpPr txBox="1"/>
          <p:nvPr>
            <p:ph idx="1" type="body"/>
          </p:nvPr>
        </p:nvSpPr>
        <p:spPr>
          <a:xfrm>
            <a:off x="495301" y="1627505"/>
            <a:ext cx="5431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5" name="Google Shape;425;p51"/>
          <p:cNvSpPr txBox="1"/>
          <p:nvPr>
            <p:ph idx="2" type="body"/>
          </p:nvPr>
        </p:nvSpPr>
        <p:spPr>
          <a:xfrm>
            <a:off x="6218925" y="1627505"/>
            <a:ext cx="5431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6" name="Google Shape;426;p51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7" name="Google Shape;427;p51"/>
          <p:cNvSpPr txBox="1"/>
          <p:nvPr>
            <p:ph idx="3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8" name="Google Shape;42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51"/>
          <p:cNvCxnSpPr/>
          <p:nvPr/>
        </p:nvCxnSpPr>
        <p:spPr>
          <a:xfrm rot="10800000">
            <a:off x="6080234" y="1552800"/>
            <a:ext cx="0" cy="4619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0" name="Google Shape;430;p51"/>
          <p:cNvSpPr/>
          <p:nvPr/>
        </p:nvSpPr>
        <p:spPr>
          <a:xfrm rot="7638237">
            <a:off x="10961618" y="6047666"/>
            <a:ext cx="1607806" cy="1083992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1" name="Google Shape;431;p51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2" name="Google Shape;432;p51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Subtitle with Content">
  <p:cSld name="1_Title and Subtitle with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 flipH="1">
            <a:off x="-107576" y="6075680"/>
            <a:ext cx="12299576" cy="7823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199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9000">
                <a:schemeClr val="accent1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6"/>
          <p:cNvSpPr/>
          <p:nvPr/>
        </p:nvSpPr>
        <p:spPr>
          <a:xfrm flipH="1" rot="5400000">
            <a:off x="1680800" y="4298044"/>
            <a:ext cx="897886" cy="42594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1367" y="11987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58220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" name="Google Shape;47;p6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495300" y="1627505"/>
            <a:ext cx="1115568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1" type="ftr"/>
          </p:nvPr>
        </p:nvSpPr>
        <p:spPr>
          <a:xfrm>
            <a:off x="7205663" y="640899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11320463" y="640899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5300" y="6365533"/>
            <a:ext cx="856071" cy="310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debar: Yellow">
  <p:cSld name="Sidebar: Yellow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2"/>
          <p:cNvSpPr/>
          <p:nvPr/>
        </p:nvSpPr>
        <p:spPr>
          <a:xfrm>
            <a:off x="7786688" y="1576"/>
            <a:ext cx="4405200" cy="6858000"/>
          </a:xfrm>
          <a:prstGeom prst="rect">
            <a:avLst/>
          </a:prstGeom>
          <a:solidFill>
            <a:srgbClr val="F2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5" name="Google Shape;435;p52"/>
          <p:cNvSpPr txBox="1"/>
          <p:nvPr>
            <p:ph idx="1" type="body"/>
          </p:nvPr>
        </p:nvSpPr>
        <p:spPr>
          <a:xfrm>
            <a:off x="495300" y="1627505"/>
            <a:ext cx="6807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" name="Google Shape;436;p52"/>
          <p:cNvSpPr txBox="1"/>
          <p:nvPr>
            <p:ph type="title"/>
          </p:nvPr>
        </p:nvSpPr>
        <p:spPr>
          <a:xfrm>
            <a:off x="495300" y="317501"/>
            <a:ext cx="68073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7" name="Google Shape;437;p52"/>
          <p:cNvSpPr txBox="1"/>
          <p:nvPr>
            <p:ph idx="2" type="body"/>
          </p:nvPr>
        </p:nvSpPr>
        <p:spPr>
          <a:xfrm>
            <a:off x="495301" y="861061"/>
            <a:ext cx="68070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38" name="Google Shape;43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2"/>
          <p:cNvSpPr txBox="1"/>
          <p:nvPr>
            <p:ph idx="3" type="body"/>
          </p:nvPr>
        </p:nvSpPr>
        <p:spPr>
          <a:xfrm>
            <a:off x="8358188" y="473075"/>
            <a:ext cx="32925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0" name="Google Shape;440;p52"/>
          <p:cNvSpPr/>
          <p:nvPr/>
        </p:nvSpPr>
        <p:spPr>
          <a:xfrm rot="7638237">
            <a:off x="10961618" y="6047666"/>
            <a:ext cx="1607806" cy="1083992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1" name="Google Shape;441;p52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2" name="Google Shape;442;p52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3" name="Google Shape;443;p52"/>
          <p:cNvSpPr txBox="1"/>
          <p:nvPr>
            <p:ph idx="4" type="body"/>
          </p:nvPr>
        </p:nvSpPr>
        <p:spPr>
          <a:xfrm>
            <a:off x="8358188" y="1627188"/>
            <a:ext cx="3292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: Yellow">
  <p:cSld name="Title and Subtitle: Yellow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3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6" name="Google Shape;446;p53"/>
          <p:cNvSpPr txBox="1"/>
          <p:nvPr>
            <p:ph idx="1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7" name="Google Shape;44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3"/>
          <p:cNvSpPr/>
          <p:nvPr/>
        </p:nvSpPr>
        <p:spPr>
          <a:xfrm rot="7638237">
            <a:off x="10961618" y="6047666"/>
            <a:ext cx="1607806" cy="1083992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9" name="Google Shape;449;p53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0" name="Google Shape;450;p53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>
  <p:cSld name="Closing Slide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/>
          <p:nvPr/>
        </p:nvSpPr>
        <p:spPr>
          <a:xfrm rot="5400000">
            <a:off x="2141648" y="-2173652"/>
            <a:ext cx="2807400" cy="7154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1986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58220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3" name="Google Shape;453;p54"/>
          <p:cNvSpPr/>
          <p:nvPr/>
        </p:nvSpPr>
        <p:spPr>
          <a:xfrm rot="10800000">
            <a:off x="4" y="-94"/>
            <a:ext cx="12192000" cy="476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199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9000">
                <a:schemeClr val="accent1"/>
              </a:gs>
              <a:gs pos="100000">
                <a:schemeClr val="accent1"/>
              </a:gs>
            </a:gsLst>
            <a:lin ang="1499992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4" name="Google Shape;454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65895" y="5883904"/>
            <a:ext cx="1925052" cy="697593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4"/>
          <p:cNvSpPr txBox="1"/>
          <p:nvPr/>
        </p:nvSpPr>
        <p:spPr>
          <a:xfrm>
            <a:off x="495302" y="4972639"/>
            <a:ext cx="2350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/>
          </a:p>
        </p:txBody>
      </p:sp>
      <p:sp>
        <p:nvSpPr>
          <p:cNvPr id="456" name="Google Shape;456;p54"/>
          <p:cNvSpPr txBox="1"/>
          <p:nvPr/>
        </p:nvSpPr>
        <p:spPr>
          <a:xfrm>
            <a:off x="495302" y="5618970"/>
            <a:ext cx="3111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more information,</a:t>
            </a:r>
            <a:br>
              <a:rPr b="0" i="0" lang="en-US" sz="2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US" sz="2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visit</a:t>
            </a:r>
            <a:r>
              <a:rPr b="0" i="0" lang="en-US" sz="2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bitnami.com</a:t>
            </a:r>
            <a:endParaRPr b="0" i="0" sz="24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Title Slide">
  <p:cSld name="4_Title Slid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479" y="788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/>
          <p:nvPr/>
        </p:nvSpPr>
        <p:spPr>
          <a:xfrm>
            <a:off x="0" y="-12000"/>
            <a:ext cx="12226230" cy="6885763"/>
          </a:xfrm>
          <a:custGeom>
            <a:rect b="b" l="l" r="r" t="t"/>
            <a:pathLst>
              <a:path extrusionOk="0" h="120000" w="120000">
                <a:moveTo>
                  <a:pt x="0" y="346"/>
                </a:moveTo>
                <a:lnTo>
                  <a:pt x="120000" y="0"/>
                </a:lnTo>
                <a:lnTo>
                  <a:pt x="119664" y="120000"/>
                </a:lnTo>
                <a:lnTo>
                  <a:pt x="0" y="119862"/>
                </a:lnTo>
                <a:lnTo>
                  <a:pt x="0" y="346"/>
                </a:lnTo>
                <a:close/>
              </a:path>
            </a:pathLst>
          </a:custGeom>
          <a:gradFill>
            <a:gsLst>
              <a:gs pos="0">
                <a:srgbClr val="1F9BD8">
                  <a:alpha val="80784"/>
                </a:srgbClr>
              </a:gs>
              <a:gs pos="68000">
                <a:srgbClr val="00427A">
                  <a:alpha val="86666"/>
                </a:srgbClr>
              </a:gs>
              <a:gs pos="100000">
                <a:srgbClr val="00427A">
                  <a:alpha val="86666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p7"/>
          <p:cNvSpPr txBox="1"/>
          <p:nvPr>
            <p:ph type="title"/>
          </p:nvPr>
        </p:nvSpPr>
        <p:spPr>
          <a:xfrm>
            <a:off x="495300" y="513452"/>
            <a:ext cx="11105014" cy="61309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" name="Google Shape;57;p7"/>
          <p:cNvSpPr txBox="1"/>
          <p:nvPr>
            <p:ph idx="1" type="body"/>
          </p:nvPr>
        </p:nvSpPr>
        <p:spPr>
          <a:xfrm>
            <a:off x="495302" y="1105138"/>
            <a:ext cx="1110469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113" y="6336665"/>
            <a:ext cx="957000" cy="34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ransition Option 3">
  <p:cSld name="1_Transition Option 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46" y="1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/>
          <p:nvPr/>
        </p:nvSpPr>
        <p:spPr>
          <a:xfrm>
            <a:off x="-48729" y="2998293"/>
            <a:ext cx="6803765" cy="387046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9912" y="0"/>
                </a:lnTo>
                <a:cubicBezTo>
                  <a:pt x="119972" y="39870"/>
                  <a:pt x="119939" y="79997"/>
                  <a:pt x="120000" y="119868"/>
                </a:cubicBez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0000">
                <a:schemeClr val="accent3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" name="Google Shape;6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75" y="0"/>
            <a:ext cx="12185467" cy="407415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8"/>
          <p:cNvSpPr/>
          <p:nvPr/>
        </p:nvSpPr>
        <p:spPr>
          <a:xfrm rot="-2227646">
            <a:off x="1219372" y="-2938964"/>
            <a:ext cx="9492520" cy="12906291"/>
          </a:xfrm>
          <a:custGeom>
            <a:rect b="b" l="l" r="r" t="t"/>
            <a:pathLst>
              <a:path extrusionOk="0" h="120000" w="120000">
                <a:moveTo>
                  <a:pt x="7495" y="19092"/>
                </a:moveTo>
                <a:lnTo>
                  <a:pt x="26300" y="0"/>
                </a:lnTo>
                <a:lnTo>
                  <a:pt x="119541" y="52153"/>
                </a:lnTo>
                <a:lnTo>
                  <a:pt x="120000" y="98186"/>
                </a:lnTo>
                <a:lnTo>
                  <a:pt x="97316" y="120000"/>
                </a:lnTo>
                <a:lnTo>
                  <a:pt x="0" y="65862"/>
                </a:lnTo>
                <a:lnTo>
                  <a:pt x="7495" y="1909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04800" sx="102000" rotWithShape="0" algn="ctr" sy="102000">
              <a:srgbClr val="000000">
                <a:alpha val="1568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8"/>
          <p:cNvSpPr txBox="1"/>
          <p:nvPr>
            <p:ph type="title"/>
          </p:nvPr>
        </p:nvSpPr>
        <p:spPr>
          <a:xfrm>
            <a:off x="495300" y="359485"/>
            <a:ext cx="6218538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8" name="Google Shape;68;p8"/>
          <p:cNvSpPr txBox="1"/>
          <p:nvPr>
            <p:ph idx="1" type="body"/>
          </p:nvPr>
        </p:nvSpPr>
        <p:spPr>
          <a:xfrm>
            <a:off x="495301" y="911283"/>
            <a:ext cx="6218537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8"/>
          <p:cNvSpPr txBox="1"/>
          <p:nvPr>
            <p:ph idx="11" type="ftr"/>
          </p:nvPr>
        </p:nvSpPr>
        <p:spPr>
          <a:xfrm>
            <a:off x="7205663" y="640899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11320463" y="640899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" name="Google Shape;7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93664" y="319238"/>
            <a:ext cx="957000" cy="34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losing Slide">
  <p:cSld name="1_Closing Slid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 rot="-5400000">
            <a:off x="5938369" y="609251"/>
            <a:ext cx="5391544" cy="715478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1986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58220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p9"/>
          <p:cNvSpPr/>
          <p:nvPr/>
        </p:nvSpPr>
        <p:spPr>
          <a:xfrm>
            <a:off x="-32085" y="1510746"/>
            <a:ext cx="12228569" cy="537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4" y="107027"/>
                </a:lnTo>
                <a:lnTo>
                  <a:pt x="120000" y="120000"/>
                </a:lnTo>
                <a:lnTo>
                  <a:pt x="0" y="11963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9000">
                <a:schemeClr val="accent1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" name="Google Shape;75;p9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9"/>
          <p:cNvSpPr txBox="1"/>
          <p:nvPr>
            <p:ph idx="1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9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" name="Google Shape;7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7113" y="6336665"/>
            <a:ext cx="957000" cy="34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Custom Layout">
  <p:cSld name="3_Custom Layou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86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0"/>
          <p:cNvSpPr/>
          <p:nvPr/>
        </p:nvSpPr>
        <p:spPr>
          <a:xfrm flipH="1" rot="7545941">
            <a:off x="4268955" y="-2072538"/>
            <a:ext cx="8923922" cy="10158098"/>
          </a:xfrm>
          <a:custGeom>
            <a:rect b="b" l="l" r="r" t="t"/>
            <a:pathLst>
              <a:path extrusionOk="0" h="120000" w="120000">
                <a:moveTo>
                  <a:pt x="0" y="54770"/>
                </a:moveTo>
                <a:lnTo>
                  <a:pt x="44965" y="0"/>
                </a:lnTo>
                <a:lnTo>
                  <a:pt x="120000" y="47643"/>
                </a:lnTo>
                <a:lnTo>
                  <a:pt x="60764" y="120000"/>
                </a:lnTo>
                <a:lnTo>
                  <a:pt x="0" y="5477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" name="Google Shape;83;p10"/>
          <p:cNvSpPr txBox="1"/>
          <p:nvPr>
            <p:ph idx="11" type="ftr"/>
          </p:nvPr>
        </p:nvSpPr>
        <p:spPr>
          <a:xfrm>
            <a:off x="8905103" y="6407152"/>
            <a:ext cx="21786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0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" name="Google Shape;8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113" y="6336665"/>
            <a:ext cx="957000" cy="3467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0"/>
          <p:cNvSpPr txBox="1"/>
          <p:nvPr>
            <p:ph type="title"/>
          </p:nvPr>
        </p:nvSpPr>
        <p:spPr>
          <a:xfrm>
            <a:off x="6450641" y="384628"/>
            <a:ext cx="5479874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0"/>
          <p:cNvSpPr txBox="1"/>
          <p:nvPr>
            <p:ph idx="1" type="body"/>
          </p:nvPr>
        </p:nvSpPr>
        <p:spPr>
          <a:xfrm>
            <a:off x="6450643" y="928188"/>
            <a:ext cx="547971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51.xml"/><Relationship Id="rId27" Type="http://schemas.openxmlformats.org/officeDocument/2006/relationships/theme" Target="../theme/theme4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4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4" name="Google Shape;234;p2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2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2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hyperlink" Target="http://progress_bar_id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helm.sh/chart_template_guide/" TargetMode="External"/><Relationship Id="rId4" Type="http://schemas.openxmlformats.org/officeDocument/2006/relationships/image" Target="../media/image38.png"/><Relationship Id="rId5" Type="http://schemas.openxmlformats.org/officeDocument/2006/relationships/hyperlink" Target="http://progress_bar_id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helm.sh/chart_template_guide/" TargetMode="External"/><Relationship Id="rId4" Type="http://schemas.openxmlformats.org/officeDocument/2006/relationships/image" Target="../media/image38.png"/><Relationship Id="rId5" Type="http://schemas.openxmlformats.org/officeDocument/2006/relationships/hyperlink" Target="http://progress_bar_id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hyperlink" Target="http://progress_bar_id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odoc.org/text/template" TargetMode="External"/><Relationship Id="rId4" Type="http://schemas.openxmlformats.org/officeDocument/2006/relationships/hyperlink" Target="https://godoc.org/github.com/Masterminds/sprig" TargetMode="External"/><Relationship Id="rId5" Type="http://schemas.openxmlformats.org/officeDocument/2006/relationships/image" Target="../media/image38.png"/><Relationship Id="rId6" Type="http://schemas.openxmlformats.org/officeDocument/2006/relationships/hyperlink" Target="http://progress_bar_id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odoc.org/text/template" TargetMode="External"/><Relationship Id="rId4" Type="http://schemas.openxmlformats.org/officeDocument/2006/relationships/hyperlink" Target="https://godoc.org/github.com/Masterminds/sprig" TargetMode="External"/><Relationship Id="rId5" Type="http://schemas.openxmlformats.org/officeDocument/2006/relationships/image" Target="../media/image38.png"/><Relationship Id="rId6" Type="http://schemas.openxmlformats.org/officeDocument/2006/relationships/hyperlink" Target="http://progress_bar_id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hyperlink" Target="http://progress_bar_id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hyperlink" Target="http://progress_bar_id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1.png"/><Relationship Id="rId4" Type="http://schemas.openxmlformats.org/officeDocument/2006/relationships/image" Target="../media/image38.png"/><Relationship Id="rId5" Type="http://schemas.openxmlformats.org/officeDocument/2006/relationships/hyperlink" Target="http://progress_bar_id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hyperlink" Target="http://progress_bar_i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progress_bar_id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hyperlink" Target="http://progress_bar_id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hyperlink" Target="http://progress_bar_id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hyperlink" Target="https://github.com/kubernetes/helm/blob/master/docs/chart_repository.md" TargetMode="External"/><Relationship Id="rId5" Type="http://schemas.openxmlformats.org/officeDocument/2006/relationships/hyperlink" Target="http://progress_bar_id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progress_bar_id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9.png"/><Relationship Id="rId4" Type="http://schemas.openxmlformats.org/officeDocument/2006/relationships/hyperlink" Target="http://progress_bar_id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google/jsonnet/" TargetMode="External"/><Relationship Id="rId4" Type="http://schemas.openxmlformats.org/officeDocument/2006/relationships/hyperlink" Target="http://progress_bar_id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progress_bar_id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progress_bar_id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progress_bar_id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anguslees/kubecfg" TargetMode="External"/><Relationship Id="rId4" Type="http://schemas.openxmlformats.org/officeDocument/2006/relationships/hyperlink" Target="http://progress_bar_id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progress_bar_id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progress_bar_id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hyperlink" Target="http://progress_bar_id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1.png"/><Relationship Id="rId7" Type="http://schemas.openxmlformats.org/officeDocument/2006/relationships/image" Target="../media/image39.png"/><Relationship Id="rId8" Type="http://schemas.openxmlformats.org/officeDocument/2006/relationships/hyperlink" Target="http://progress_bar_id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hyperlink" Target="http://progress_bar_id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hyperlink" Target="http://progress_bar_id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hyperlink" Target="http://progress_bar_id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hyperlink" Target="http://progress_bar_id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Relationship Id="rId4" Type="http://schemas.openxmlformats.org/officeDocument/2006/relationships/hyperlink" Target="http://progress_bar_id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Relationship Id="rId4" Type="http://schemas.openxmlformats.org/officeDocument/2006/relationships/hyperlink" Target="http://progress_bar_id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Relationship Id="rId5" Type="http://schemas.openxmlformats.org/officeDocument/2006/relationships/image" Target="../media/image45.png"/><Relationship Id="rId6" Type="http://schemas.openxmlformats.org/officeDocument/2006/relationships/hyperlink" Target="http://progress_bar_id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progress_bar_id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Relationship Id="rId4" Type="http://schemas.openxmlformats.org/officeDocument/2006/relationships/hyperlink" Target="http://progress_bar_id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png"/><Relationship Id="rId4" Type="http://schemas.openxmlformats.org/officeDocument/2006/relationships/hyperlink" Target="https://kubernetes.io/docs/reference/generated/kubernetes-api/v1.10/" TargetMode="External"/><Relationship Id="rId5" Type="http://schemas.openxmlformats.org/officeDocument/2006/relationships/image" Target="../media/image48.png"/><Relationship Id="rId6" Type="http://schemas.openxmlformats.org/officeDocument/2006/relationships/image" Target="../media/image45.png"/><Relationship Id="rId7" Type="http://schemas.openxmlformats.org/officeDocument/2006/relationships/hyperlink" Target="http://progress_bar_id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Relationship Id="rId4" Type="http://schemas.openxmlformats.org/officeDocument/2006/relationships/hyperlink" Target="http://progress_bar_id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Relationship Id="rId4" Type="http://schemas.openxmlformats.org/officeDocument/2006/relationships/hyperlink" Target="http://progress_bar_id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progress_bar_id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progress_bar_id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progress_bar_id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progress_bar_id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progress_bar_id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progress_bar_id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hyperlink" Target="http://progress_bar_id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progress_bar_id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progress_bar_id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progress_bar_id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4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hyperlink" Target="http://progress_bar_id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3.png"/><Relationship Id="rId4" Type="http://schemas.openxmlformats.org/officeDocument/2006/relationships/image" Target="../media/image54.png"/><Relationship Id="rId5" Type="http://schemas.openxmlformats.org/officeDocument/2006/relationships/image" Target="../media/image46.png"/><Relationship Id="rId6" Type="http://schemas.openxmlformats.org/officeDocument/2006/relationships/image" Target="../media/image49.png"/><Relationship Id="rId7" Type="http://schemas.openxmlformats.org/officeDocument/2006/relationships/hyperlink" Target="http://progress_bar_id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progress_bar_id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png"/><Relationship Id="rId4" Type="http://schemas.openxmlformats.org/officeDocument/2006/relationships/hyperlink" Target="http://progress_bar_id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progress_bar_id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progress_bar_id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4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Relationship Id="rId6" Type="http://schemas.openxmlformats.org/officeDocument/2006/relationships/hyperlink" Target="http://progress_bar_id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Relationship Id="rId4" Type="http://schemas.openxmlformats.org/officeDocument/2006/relationships/hyperlink" Target="https://github.com/kubernetes/charts/" TargetMode="External"/><Relationship Id="rId5" Type="http://schemas.openxmlformats.org/officeDocument/2006/relationships/image" Target="../media/image35.png"/><Relationship Id="rId6" Type="http://schemas.openxmlformats.org/officeDocument/2006/relationships/hyperlink" Target="https://hub.kubeapps.com/" TargetMode="External"/><Relationship Id="rId7" Type="http://schemas.openxmlformats.org/officeDocument/2006/relationships/image" Target="../media/image36.png"/><Relationship Id="rId8" Type="http://schemas.openxmlformats.org/officeDocument/2006/relationships/hyperlink" Target="http://progress_bar_id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://progress_bar_id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4.png"/><Relationship Id="rId4" Type="http://schemas.openxmlformats.org/officeDocument/2006/relationships/image" Target="../media/image57.png"/><Relationship Id="rId5" Type="http://schemas.openxmlformats.org/officeDocument/2006/relationships/hyperlink" Target="http://progress_bar_id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://progress_bar_id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kubernetes.io/docs/tasks/configure-pod-container/quality-service-pod/" TargetMode="External"/><Relationship Id="rId4" Type="http://schemas.openxmlformats.org/officeDocument/2006/relationships/hyperlink" Target="http://progress_bar_id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://progress_bar_id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4.png"/><Relationship Id="rId4" Type="http://schemas.openxmlformats.org/officeDocument/2006/relationships/image" Target="../media/image56.png"/><Relationship Id="rId5" Type="http://schemas.openxmlformats.org/officeDocument/2006/relationships/image" Target="../media/image65.png"/><Relationship Id="rId6" Type="http://schemas.openxmlformats.org/officeDocument/2006/relationships/image" Target="../media/image58.png"/><Relationship Id="rId7" Type="http://schemas.openxmlformats.org/officeDocument/2006/relationships/image" Target="../media/image60.png"/><Relationship Id="rId8" Type="http://schemas.openxmlformats.org/officeDocument/2006/relationships/hyperlink" Target="http://progress_bar_id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4.png"/><Relationship Id="rId4" Type="http://schemas.openxmlformats.org/officeDocument/2006/relationships/image" Target="../media/image56.png"/><Relationship Id="rId5" Type="http://schemas.openxmlformats.org/officeDocument/2006/relationships/image" Target="../media/image65.png"/><Relationship Id="rId6" Type="http://schemas.openxmlformats.org/officeDocument/2006/relationships/image" Target="../media/image58.png"/><Relationship Id="rId7" Type="http://schemas.openxmlformats.org/officeDocument/2006/relationships/hyperlink" Target="http://progress_bar_id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://progress_bar_id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://progress_bar_id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://progress_bar_id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kubernetes/helm/releases" TargetMode="External"/><Relationship Id="rId4" Type="http://schemas.openxmlformats.org/officeDocument/2006/relationships/image" Target="../media/image38.png"/><Relationship Id="rId5" Type="http://schemas.openxmlformats.org/officeDocument/2006/relationships/hyperlink" Target="http://progress_bar_id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Relationship Id="rId4" Type="http://schemas.openxmlformats.org/officeDocument/2006/relationships/hyperlink" Target="http://progress_bar_id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hyperlink" Target="http://progress_bar_id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/>
          <p:cNvSpPr txBox="1"/>
          <p:nvPr>
            <p:ph type="title"/>
          </p:nvPr>
        </p:nvSpPr>
        <p:spPr>
          <a:xfrm>
            <a:off x="447174" y="5290554"/>
            <a:ext cx="5479874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n-US"/>
              <a:t>Kubernetes Training</a:t>
            </a:r>
            <a:endParaRPr b="0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4" name="Google Shape;46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172" y="5976925"/>
            <a:ext cx="2503200" cy="6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2400" y="5184775"/>
            <a:ext cx="1251650" cy="82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6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6" name="Google Shape;586;p66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Templating our resources</a:t>
            </a:r>
            <a:endParaRPr/>
          </a:p>
        </p:txBody>
      </p:sp>
      <p:graphicFrame>
        <p:nvGraphicFramePr>
          <p:cNvPr id="587" name="Google Shape;587;p66"/>
          <p:cNvGraphicFramePr/>
          <p:nvPr/>
        </p:nvGraphicFramePr>
        <p:xfrm>
          <a:off x="503650" y="1277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34152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kind: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Deployment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metadata: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name: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frontend-wp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spec: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replicas: </a:t>
                      </a:r>
                      <a:r>
                        <a:rPr lang="en-US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template: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spec: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containers: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- name: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wp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image: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bitnami/wordpress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volumeMounts: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- mountPath: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/bitnami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  name: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wpvol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env: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- name: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WORDPRESS_BLOG_NAME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  value: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"My blog"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volumes: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- name: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wpvol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persistentVolumeClaim: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  claimName: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wppvclaim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588" name="Google Shape;588;p66"/>
          <p:cNvSpPr/>
          <p:nvPr/>
        </p:nvSpPr>
        <p:spPr>
          <a:xfrm>
            <a:off x="1069750" y="1733925"/>
            <a:ext cx="1415700" cy="471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6"/>
          <p:cNvSpPr/>
          <p:nvPr/>
        </p:nvSpPr>
        <p:spPr>
          <a:xfrm>
            <a:off x="1603150" y="3517125"/>
            <a:ext cx="2078100" cy="365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66"/>
          <p:cNvSpPr/>
          <p:nvPr/>
        </p:nvSpPr>
        <p:spPr>
          <a:xfrm>
            <a:off x="1950725" y="4964925"/>
            <a:ext cx="1132500" cy="365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66"/>
          <p:cNvSpPr/>
          <p:nvPr/>
        </p:nvSpPr>
        <p:spPr>
          <a:xfrm>
            <a:off x="2255525" y="5955525"/>
            <a:ext cx="1132500" cy="365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66"/>
          <p:cNvSpPr txBox="1"/>
          <p:nvPr/>
        </p:nvSpPr>
        <p:spPr>
          <a:xfrm>
            <a:off x="463575" y="785575"/>
            <a:ext cx="10485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Resources in a helm chart are written using template language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593" name="Google Shape;593;p66"/>
          <p:cNvGraphicFramePr/>
          <p:nvPr/>
        </p:nvGraphicFramePr>
        <p:xfrm>
          <a:off x="4400238" y="1277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48468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kind: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Deployment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metadata: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name: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{{ template "fullname" . }}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spec: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replicas: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{{ .Values.replicaCount }}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template: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spec: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containers: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- name: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wp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image: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{{ .Values.image }}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volumeMounts: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- mountPath: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/bitnami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  name: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wpvol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env: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- name: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WORDPRESS_BLOG_NAME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  value: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{{ .Values.app.blogName }}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volumes: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- name: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wpvol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persistentVolumeClaim: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  claimName: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{{ template "fullname" . }}-pvc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cxnSp>
        <p:nvCxnSpPr>
          <p:cNvPr id="594" name="Google Shape;594;p66"/>
          <p:cNvCxnSpPr>
            <a:stCxn id="588" idx="6"/>
          </p:cNvCxnSpPr>
          <p:nvPr/>
        </p:nvCxnSpPr>
        <p:spPr>
          <a:xfrm>
            <a:off x="2485450" y="1969875"/>
            <a:ext cx="2092500" cy="12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5" name="Google Shape;595;p66"/>
          <p:cNvCxnSpPr/>
          <p:nvPr/>
        </p:nvCxnSpPr>
        <p:spPr>
          <a:xfrm>
            <a:off x="3681250" y="3693525"/>
            <a:ext cx="1400100" cy="3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6" name="Google Shape;596;p66"/>
          <p:cNvCxnSpPr/>
          <p:nvPr/>
        </p:nvCxnSpPr>
        <p:spPr>
          <a:xfrm>
            <a:off x="3147850" y="5141325"/>
            <a:ext cx="2122200" cy="3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7" name="Google Shape;597;p66"/>
          <p:cNvCxnSpPr/>
          <p:nvPr/>
        </p:nvCxnSpPr>
        <p:spPr>
          <a:xfrm>
            <a:off x="3452650" y="6208125"/>
            <a:ext cx="1723200" cy="6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8" name="Google Shape;598;p66"/>
          <p:cNvSpPr/>
          <p:nvPr/>
        </p:nvSpPr>
        <p:spPr>
          <a:xfrm>
            <a:off x="1494550" y="2267325"/>
            <a:ext cx="330300" cy="365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9" name="Google Shape;599;p66"/>
          <p:cNvCxnSpPr/>
          <p:nvPr/>
        </p:nvCxnSpPr>
        <p:spPr>
          <a:xfrm>
            <a:off x="1799650" y="2427075"/>
            <a:ext cx="2762400" cy="11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0" name="Google Shape;600;p66"/>
          <p:cNvSpPr txBox="1"/>
          <p:nvPr/>
        </p:nvSpPr>
        <p:spPr>
          <a:xfrm>
            <a:off x="9335100" y="1813875"/>
            <a:ext cx="2461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Engine: Go template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1" name="Google Shape;601;p66"/>
          <p:cNvSpPr txBox="1"/>
          <p:nvPr/>
        </p:nvSpPr>
        <p:spPr>
          <a:xfrm>
            <a:off x="9335100" y="3882225"/>
            <a:ext cx="2762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Parametrized</a:t>
            </a:r>
            <a:b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deployments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elm-blue-vector.png" id="602" name="Google Shape;60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2465" y="-34225"/>
            <a:ext cx="706010" cy="7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66">
            <a:hlinkClick r:id="rId4"/>
          </p:cNvPr>
          <p:cNvSpPr/>
          <p:nvPr/>
        </p:nvSpPr>
        <p:spPr>
          <a:xfrm>
            <a:off x="0" y="6731000"/>
            <a:ext cx="4220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7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9" name="Google Shape;609;p67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What data can I use in my templates? (I)</a:t>
            </a:r>
            <a:endParaRPr/>
          </a:p>
        </p:txBody>
      </p:sp>
      <p:graphicFrame>
        <p:nvGraphicFramePr>
          <p:cNvPr id="610" name="Google Shape;610;p67"/>
          <p:cNvGraphicFramePr/>
          <p:nvPr/>
        </p:nvGraphicFramePr>
        <p:xfrm>
          <a:off x="8753925" y="147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32579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|____my-wordpress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|____Chart.yaml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|____charts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|____.helmignore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|____templates/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 |____deployment.yaml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 |____NOTES.txt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 |____ingress.yaml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 |____service.yaml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 |_____helpers.tpl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|____values.yaml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611" name="Google Shape;611;p67"/>
          <p:cNvSpPr txBox="1"/>
          <p:nvPr/>
        </p:nvSpPr>
        <p:spPr>
          <a:xfrm>
            <a:off x="190500" y="838675"/>
            <a:ext cx="4507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Several objects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available</a:t>
            </a:r>
            <a:endParaRPr sz="2400"/>
          </a:p>
        </p:txBody>
      </p:sp>
      <p:sp>
        <p:nvSpPr>
          <p:cNvPr id="612" name="Google Shape;612;p67"/>
          <p:cNvSpPr txBox="1"/>
          <p:nvPr/>
        </p:nvSpPr>
        <p:spPr>
          <a:xfrm>
            <a:off x="578375" y="1394075"/>
            <a:ext cx="7869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rPr>
              <a:t>Chart</a:t>
            </a:r>
            <a:r>
              <a:rPr lang="en-US" sz="2400"/>
              <a:t>: metadata about the chart. Stored in chart.yaml</a:t>
            </a:r>
            <a:endParaRPr sz="2400"/>
          </a:p>
        </p:txBody>
      </p:sp>
      <p:graphicFrame>
        <p:nvGraphicFramePr>
          <p:cNvPr id="613" name="Google Shape;613;p67"/>
          <p:cNvGraphicFramePr/>
          <p:nvPr/>
        </p:nvGraphicFramePr>
        <p:xfrm>
          <a:off x="1290975" y="235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5287325"/>
              </a:tblGrid>
              <a:tr h="1745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v1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appVersion: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"1.0"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description: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Helm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chart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Kubernetes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myWordpress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version: </a:t>
                      </a:r>
                      <a:r>
                        <a:rPr lang="en-US" sz="18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0.1.0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cxnSp>
        <p:nvCxnSpPr>
          <p:cNvPr id="614" name="Google Shape;614;p67"/>
          <p:cNvCxnSpPr/>
          <p:nvPr/>
        </p:nvCxnSpPr>
        <p:spPr>
          <a:xfrm flipH="1">
            <a:off x="6418425" y="2045100"/>
            <a:ext cx="3146400" cy="1038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5" name="Google Shape;615;p67"/>
          <p:cNvSpPr/>
          <p:nvPr/>
        </p:nvSpPr>
        <p:spPr>
          <a:xfrm>
            <a:off x="9564825" y="1683275"/>
            <a:ext cx="1518900" cy="552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67"/>
          <p:cNvSpPr txBox="1"/>
          <p:nvPr/>
        </p:nvSpPr>
        <p:spPr>
          <a:xfrm>
            <a:off x="578375" y="4213475"/>
            <a:ext cx="7869600" cy="8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rPr>
              <a:t>Release</a:t>
            </a:r>
            <a:r>
              <a:rPr lang="en-US" sz="2400"/>
              <a:t>: runtime information about the deployment of the chart (Release). Examples:</a:t>
            </a:r>
            <a:endParaRPr sz="2400"/>
          </a:p>
        </p:txBody>
      </p:sp>
      <p:sp>
        <p:nvSpPr>
          <p:cNvPr id="617" name="Google Shape;617;p67"/>
          <p:cNvSpPr txBox="1"/>
          <p:nvPr/>
        </p:nvSpPr>
        <p:spPr>
          <a:xfrm>
            <a:off x="1444075" y="5574250"/>
            <a:ext cx="101562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Helvetica Neue"/>
              <a:buChar char="●"/>
            </a:pPr>
            <a:r>
              <a:rPr lang="en-US" sz="2400">
                <a:latin typeface="Inconsolata"/>
                <a:ea typeface="Inconsolata"/>
                <a:cs typeface="Inconsolata"/>
                <a:sym typeface="Inconsolata"/>
              </a:rPr>
              <a:t>Release.Name</a:t>
            </a:r>
            <a:r>
              <a:rPr lang="en-US" sz="2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The release name (random unless specified otherwise)</a:t>
            </a:r>
            <a:endParaRPr sz="24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Helvetica Neue"/>
              <a:buChar char="●"/>
            </a:pPr>
            <a:r>
              <a:rPr lang="en-US" sz="2400">
                <a:latin typeface="Inconsolata"/>
                <a:ea typeface="Inconsolata"/>
                <a:cs typeface="Inconsolata"/>
                <a:sym typeface="Inconsolata"/>
              </a:rPr>
              <a:t>Release.Time</a:t>
            </a:r>
            <a:r>
              <a:rPr lang="en-US" sz="2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The time of the release</a:t>
            </a:r>
            <a:endParaRPr sz="24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elm-blue-vector.png" id="618" name="Google Shape;61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2465" y="-34225"/>
            <a:ext cx="706010" cy="7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67">
            <a:hlinkClick r:id="rId5"/>
          </p:cNvPr>
          <p:cNvSpPr/>
          <p:nvPr/>
        </p:nvSpPr>
        <p:spPr>
          <a:xfrm>
            <a:off x="0" y="6731000"/>
            <a:ext cx="43767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8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5" name="Google Shape;625;p68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What data can I use in my templates? (II)</a:t>
            </a:r>
            <a:endParaRPr/>
          </a:p>
        </p:txBody>
      </p:sp>
      <p:graphicFrame>
        <p:nvGraphicFramePr>
          <p:cNvPr id="626" name="Google Shape;626;p68"/>
          <p:cNvGraphicFramePr/>
          <p:nvPr/>
        </p:nvGraphicFramePr>
        <p:xfrm>
          <a:off x="8753925" y="147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32579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|____my-wordpress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|____Chart.yaml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|____charts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|____.helmignore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|____templates/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 |____deployment.yaml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 |____NOTES.txt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 |____ingress.yaml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 |____service.yaml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 |_____helpers.tpl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|____values.yaml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627" name="Google Shape;627;p68"/>
          <p:cNvSpPr txBox="1"/>
          <p:nvPr/>
        </p:nvSpPr>
        <p:spPr>
          <a:xfrm>
            <a:off x="190500" y="838675"/>
            <a:ext cx="4507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Several objects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available</a:t>
            </a:r>
            <a:endParaRPr sz="2400"/>
          </a:p>
        </p:txBody>
      </p:sp>
      <p:sp>
        <p:nvSpPr>
          <p:cNvPr id="628" name="Google Shape;628;p68"/>
          <p:cNvSpPr txBox="1"/>
          <p:nvPr/>
        </p:nvSpPr>
        <p:spPr>
          <a:xfrm>
            <a:off x="578375" y="1394075"/>
            <a:ext cx="7869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rPr>
              <a:t>Values</a:t>
            </a:r>
            <a:r>
              <a:rPr lang="en-US" sz="2400"/>
              <a:t>: Values passed into the template from the values.yaml file and from user-supplied files.</a:t>
            </a:r>
            <a:endParaRPr sz="2400"/>
          </a:p>
        </p:txBody>
      </p:sp>
      <p:cxnSp>
        <p:nvCxnSpPr>
          <p:cNvPr id="629" name="Google Shape;629;p68"/>
          <p:cNvCxnSpPr/>
          <p:nvPr/>
        </p:nvCxnSpPr>
        <p:spPr>
          <a:xfrm rot="10800000">
            <a:off x="5741925" y="3032675"/>
            <a:ext cx="3822900" cy="144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0" name="Google Shape;630;p68"/>
          <p:cNvSpPr/>
          <p:nvPr/>
        </p:nvSpPr>
        <p:spPr>
          <a:xfrm>
            <a:off x="9564825" y="4578875"/>
            <a:ext cx="1518900" cy="552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31" name="Google Shape;631;p68"/>
          <p:cNvGraphicFramePr/>
          <p:nvPr/>
        </p:nvGraphicFramePr>
        <p:xfrm>
          <a:off x="1412150" y="2345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428837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replicaCount: </a:t>
                      </a:r>
                      <a:r>
                        <a:rPr lang="en-US" sz="18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image: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bitnami/wordpress:4.9.4-r5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app: 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blogname: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"Default name"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i="1" lang="en-US" sz="18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 ...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632" name="Google Shape;632;p68"/>
          <p:cNvSpPr txBox="1"/>
          <p:nvPr/>
        </p:nvSpPr>
        <p:spPr>
          <a:xfrm>
            <a:off x="654575" y="5585075"/>
            <a:ext cx="7869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Other objects: </a:t>
            </a:r>
            <a:r>
              <a:rPr lang="en-US" sz="24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rPr>
              <a:t>Capabilities, Files, Template</a:t>
            </a:r>
            <a:endParaRPr sz="2400">
              <a:solidFill>
                <a:schemeClr val="accent2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33" name="Google Shape;633;p68"/>
          <p:cNvSpPr txBox="1"/>
          <p:nvPr/>
        </p:nvSpPr>
        <p:spPr>
          <a:xfrm>
            <a:off x="830075" y="4137575"/>
            <a:ext cx="7694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Contains default values that can be changed: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634" name="Google Shape;634;p68"/>
          <p:cNvGraphicFramePr/>
          <p:nvPr/>
        </p:nvGraphicFramePr>
        <p:xfrm>
          <a:off x="830063" y="485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728522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helm install myWordpress --set app.blogname=”This is my blog”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pic>
        <p:nvPicPr>
          <p:cNvPr descr="helm-blue-vector.png" id="635" name="Google Shape;63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2465" y="-34225"/>
            <a:ext cx="706010" cy="7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68">
            <a:hlinkClick r:id="rId5"/>
          </p:cNvPr>
          <p:cNvSpPr/>
          <p:nvPr/>
        </p:nvSpPr>
        <p:spPr>
          <a:xfrm>
            <a:off x="0" y="6731000"/>
            <a:ext cx="4533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9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2" name="Google Shape;642;p69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Go template language</a:t>
            </a:r>
            <a:endParaRPr/>
          </a:p>
        </p:txBody>
      </p:sp>
      <p:graphicFrame>
        <p:nvGraphicFramePr>
          <p:cNvPr id="643" name="Google Shape;643;p69"/>
          <p:cNvGraphicFramePr/>
          <p:nvPr/>
        </p:nvGraphicFramePr>
        <p:xfrm>
          <a:off x="8753925" y="147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32579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|____my-wordpress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|____Chart.yaml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|____charts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|____.helmignore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|____templates/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 |____deployment.yaml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 |____NOTES.txt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 |____ingress.yaml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 |____service.yaml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 |_____helpers.tpl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|____values.yaml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644" name="Google Shape;644;p69"/>
          <p:cNvSpPr/>
          <p:nvPr/>
        </p:nvSpPr>
        <p:spPr>
          <a:xfrm>
            <a:off x="9564825" y="4578875"/>
            <a:ext cx="1518900" cy="552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69"/>
          <p:cNvSpPr txBox="1"/>
          <p:nvPr/>
        </p:nvSpPr>
        <p:spPr>
          <a:xfrm>
            <a:off x="419100" y="1305725"/>
            <a:ext cx="79212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template directive is enclosed in </a:t>
            </a:r>
            <a:r>
              <a:rPr lang="en-US" sz="2400">
                <a:latin typeface="Inconsolata"/>
                <a:ea typeface="Inconsolata"/>
                <a:cs typeface="Inconsolata"/>
                <a:sym typeface="Inconsolata"/>
              </a:rPr>
              <a:t>{{</a:t>
            </a:r>
            <a:r>
              <a:rPr lang="en-US" sz="2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n-US" sz="2400">
                <a:latin typeface="Inconsolata"/>
                <a:ea typeface="Inconsolata"/>
                <a:cs typeface="Inconsolata"/>
                <a:sym typeface="Inconsolata"/>
              </a:rPr>
              <a:t>}}</a:t>
            </a:r>
            <a:r>
              <a:rPr lang="en-US" sz="2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blocks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6" name="Google Shape;646;p69"/>
          <p:cNvSpPr txBox="1"/>
          <p:nvPr/>
        </p:nvSpPr>
        <p:spPr>
          <a:xfrm>
            <a:off x="419100" y="2143925"/>
            <a:ext cx="79212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Inside a template directive you can:</a:t>
            </a:r>
            <a:endParaRPr sz="24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Helvetica Neue"/>
              <a:buChar char="○"/>
            </a:pPr>
            <a:r>
              <a:rPr lang="en-US" sz="2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 an object’s value using </a:t>
            </a:r>
            <a:r>
              <a:rPr lang="en-US" sz="2400">
                <a:solidFill>
                  <a:srgbClr val="33333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 sz="24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647" name="Google Shape;647;p69"/>
          <p:cNvGraphicFramePr/>
          <p:nvPr/>
        </p:nvGraphicFramePr>
        <p:xfrm>
          <a:off x="1518600" y="426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465805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replicas: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{{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.Values.replicaCount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}}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8" name="Google Shape;648;p69"/>
          <p:cNvGraphicFramePr/>
          <p:nvPr/>
        </p:nvGraphicFramePr>
        <p:xfrm>
          <a:off x="1518600" y="356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635705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chart: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r>
                        <a:rPr lang="en-US" sz="1800">
                          <a:solidFill>
                            <a:srgbClr val="CC000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{{ .Chart.Name }}-{{ .Chart.Version }}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649" name="Google Shape;649;p69"/>
          <p:cNvSpPr/>
          <p:nvPr/>
        </p:nvSpPr>
        <p:spPr>
          <a:xfrm>
            <a:off x="9564825" y="1759475"/>
            <a:ext cx="1518900" cy="552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0" name="Google Shape;650;p69"/>
          <p:cNvCxnSpPr/>
          <p:nvPr/>
        </p:nvCxnSpPr>
        <p:spPr>
          <a:xfrm flipH="1">
            <a:off x="6355725" y="2045100"/>
            <a:ext cx="3209100" cy="1526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1" name="Google Shape;651;p69"/>
          <p:cNvCxnSpPr>
            <a:stCxn id="644" idx="2"/>
          </p:cNvCxnSpPr>
          <p:nvPr/>
        </p:nvCxnSpPr>
        <p:spPr>
          <a:xfrm rot="10800000">
            <a:off x="6166725" y="4467875"/>
            <a:ext cx="3398100" cy="387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helm-blue-vector.png" id="652" name="Google Shape;65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2465" y="-34225"/>
            <a:ext cx="706010" cy="7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9">
            <a:hlinkClick r:id="rId4"/>
          </p:cNvPr>
          <p:cNvSpPr/>
          <p:nvPr/>
        </p:nvSpPr>
        <p:spPr>
          <a:xfrm>
            <a:off x="0" y="6731000"/>
            <a:ext cx="46893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0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9" name="Google Shape;659;p70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Go template language</a:t>
            </a:r>
            <a:endParaRPr/>
          </a:p>
        </p:txBody>
      </p:sp>
      <p:sp>
        <p:nvSpPr>
          <p:cNvPr id="660" name="Google Shape;660;p70"/>
          <p:cNvSpPr txBox="1"/>
          <p:nvPr/>
        </p:nvSpPr>
        <p:spPr>
          <a:xfrm>
            <a:off x="419100" y="1000925"/>
            <a:ext cx="79212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1" name="Google Shape;661;p70"/>
          <p:cNvSpPr txBox="1"/>
          <p:nvPr/>
        </p:nvSpPr>
        <p:spPr>
          <a:xfrm>
            <a:off x="419100" y="1229525"/>
            <a:ext cx="83349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Inside a template directive you can:</a:t>
            </a:r>
            <a:endParaRPr baseline="30000" sz="24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2" name="Google Shape;662;p70"/>
          <p:cNvSpPr txBox="1"/>
          <p:nvPr/>
        </p:nvSpPr>
        <p:spPr>
          <a:xfrm>
            <a:off x="173050" y="5742050"/>
            <a:ext cx="9643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1  </a:t>
            </a:r>
            <a:r>
              <a:rPr lang="en-US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https://godoc.org/text/template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lang="en-US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https://godoc.org/github.com/Masterminds/sprig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3" name="Google Shape;663;p70"/>
          <p:cNvSpPr txBox="1"/>
          <p:nvPr/>
        </p:nvSpPr>
        <p:spPr>
          <a:xfrm>
            <a:off x="1091625" y="2605375"/>
            <a:ext cx="31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{{ </a:t>
            </a:r>
            <a:r>
              <a:rPr b="1"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quote</a:t>
            </a:r>
            <a:r>
              <a:rPr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.Chart.Name }}</a:t>
            </a:r>
            <a:endParaRPr/>
          </a:p>
        </p:txBody>
      </p:sp>
      <p:sp>
        <p:nvSpPr>
          <p:cNvPr id="664" name="Google Shape;664;p70"/>
          <p:cNvSpPr txBox="1"/>
          <p:nvPr/>
        </p:nvSpPr>
        <p:spPr>
          <a:xfrm>
            <a:off x="1091625" y="3127175"/>
            <a:ext cx="4558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{{ </a:t>
            </a:r>
            <a:r>
              <a:rPr b="1"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"" .Values.app.email }}</a:t>
            </a:r>
            <a:endParaRPr/>
          </a:p>
        </p:txBody>
      </p:sp>
      <p:sp>
        <p:nvSpPr>
          <p:cNvPr id="665" name="Google Shape;665;p70"/>
          <p:cNvSpPr txBox="1"/>
          <p:nvPr/>
        </p:nvSpPr>
        <p:spPr>
          <a:xfrm>
            <a:off x="1091625" y="3660575"/>
            <a:ext cx="6377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{{ </a:t>
            </a:r>
            <a:r>
              <a:rPr b="1"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"%s-%s" .Release.Name "externaldb" }}</a:t>
            </a:r>
            <a:endParaRPr sz="180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6" name="Google Shape;666;p70"/>
          <p:cNvSpPr txBox="1"/>
          <p:nvPr/>
        </p:nvSpPr>
        <p:spPr>
          <a:xfrm>
            <a:off x="1091625" y="4193975"/>
            <a:ext cx="6377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{{ </a:t>
            </a:r>
            <a:r>
              <a:rPr b="1"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upper</a:t>
            </a:r>
            <a:r>
              <a:rPr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".Values.app.blogName }}</a:t>
            </a:r>
            <a:endParaRPr sz="180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7" name="Google Shape;667;p70"/>
          <p:cNvSpPr txBox="1"/>
          <p:nvPr/>
        </p:nvSpPr>
        <p:spPr>
          <a:xfrm>
            <a:off x="533400" y="1752600"/>
            <a:ext cx="72339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Helvetica Neue"/>
              <a:buChar char="○"/>
            </a:pPr>
            <a:r>
              <a:rPr lang="en-US" sz="2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Call a Go template function</a:t>
            </a:r>
            <a:r>
              <a:rPr baseline="30000" lang="en-US" sz="2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pic>
        <p:nvPicPr>
          <p:cNvPr descr="helm-blue-vector.png" id="668" name="Google Shape;66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2465" y="-34225"/>
            <a:ext cx="706010" cy="7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70">
            <a:hlinkClick r:id="rId6"/>
          </p:cNvPr>
          <p:cNvSpPr/>
          <p:nvPr/>
        </p:nvSpPr>
        <p:spPr>
          <a:xfrm>
            <a:off x="0" y="6731000"/>
            <a:ext cx="48456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1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5" name="Google Shape;675;p71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Go template language</a:t>
            </a:r>
            <a:endParaRPr/>
          </a:p>
        </p:txBody>
      </p:sp>
      <p:sp>
        <p:nvSpPr>
          <p:cNvPr id="676" name="Google Shape;676;p71"/>
          <p:cNvSpPr txBox="1"/>
          <p:nvPr/>
        </p:nvSpPr>
        <p:spPr>
          <a:xfrm>
            <a:off x="419100" y="391325"/>
            <a:ext cx="79212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7" name="Google Shape;677;p71"/>
          <p:cNvSpPr txBox="1"/>
          <p:nvPr/>
        </p:nvSpPr>
        <p:spPr>
          <a:xfrm>
            <a:off x="419100" y="1229525"/>
            <a:ext cx="83349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Inside a template directive you can:</a:t>
            </a:r>
            <a:endParaRPr baseline="30000" sz="24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8" name="Google Shape;678;p71"/>
          <p:cNvSpPr txBox="1"/>
          <p:nvPr/>
        </p:nvSpPr>
        <p:spPr>
          <a:xfrm>
            <a:off x="173050" y="5742050"/>
            <a:ext cx="9643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1  </a:t>
            </a:r>
            <a:r>
              <a:rPr lang="en-US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https://godoc.org/text/template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lang="en-US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https://godoc.org/github.com/Masterminds/sprig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9" name="Google Shape;679;p71"/>
          <p:cNvSpPr txBox="1"/>
          <p:nvPr/>
        </p:nvSpPr>
        <p:spPr>
          <a:xfrm>
            <a:off x="859625" y="3637588"/>
            <a:ext cx="664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{{ </a:t>
            </a:r>
            <a:r>
              <a:rPr b="1"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"" .Values.app.username | </a:t>
            </a:r>
            <a:r>
              <a:rPr b="1"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quote</a:t>
            </a:r>
            <a:r>
              <a:rPr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}}</a:t>
            </a:r>
            <a:endParaRPr/>
          </a:p>
        </p:txBody>
      </p:sp>
      <p:sp>
        <p:nvSpPr>
          <p:cNvPr id="680" name="Google Shape;680;p71"/>
          <p:cNvSpPr txBox="1"/>
          <p:nvPr/>
        </p:nvSpPr>
        <p:spPr>
          <a:xfrm>
            <a:off x="457200" y="1905000"/>
            <a:ext cx="90942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Helvetica Neue"/>
              <a:buChar char="○"/>
            </a:pPr>
            <a:r>
              <a:rPr lang="en-US" sz="2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Combine values and functions</a:t>
            </a:r>
            <a:r>
              <a:rPr baseline="30000" lang="en-US" sz="2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sz="2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pipelines (Unix-like)</a:t>
            </a:r>
            <a:endParaRPr/>
          </a:p>
        </p:txBody>
      </p:sp>
      <p:sp>
        <p:nvSpPr>
          <p:cNvPr id="681" name="Google Shape;681;p71"/>
          <p:cNvSpPr txBox="1"/>
          <p:nvPr/>
        </p:nvSpPr>
        <p:spPr>
          <a:xfrm>
            <a:off x="838200" y="5082850"/>
            <a:ext cx="1004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{{ </a:t>
            </a:r>
            <a:r>
              <a:rPr b="1"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"%s-%s" .Chart.Name .Chart.Version | </a:t>
            </a:r>
            <a:r>
              <a:rPr b="1"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replace</a:t>
            </a:r>
            <a:r>
              <a:rPr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"+" "_" | </a:t>
            </a:r>
            <a:r>
              <a:rPr b="1"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trunc</a:t>
            </a:r>
            <a:r>
              <a:rPr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63 }}</a:t>
            </a:r>
            <a:endParaRPr/>
          </a:p>
        </p:txBody>
      </p:sp>
      <p:sp>
        <p:nvSpPr>
          <p:cNvPr id="682" name="Google Shape;682;p71"/>
          <p:cNvSpPr txBox="1"/>
          <p:nvPr/>
        </p:nvSpPr>
        <p:spPr>
          <a:xfrm>
            <a:off x="859625" y="2875588"/>
            <a:ext cx="664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{{ .Values.wordpressUsername | </a:t>
            </a:r>
            <a:r>
              <a:rPr b="1"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quote</a:t>
            </a:r>
            <a:r>
              <a:rPr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}}</a:t>
            </a:r>
            <a:endParaRPr/>
          </a:p>
        </p:txBody>
      </p:sp>
      <p:sp>
        <p:nvSpPr>
          <p:cNvPr id="683" name="Google Shape;683;p71"/>
          <p:cNvSpPr txBox="1"/>
          <p:nvPr/>
        </p:nvSpPr>
        <p:spPr>
          <a:xfrm>
            <a:off x="859625" y="4323388"/>
            <a:ext cx="664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{{</a:t>
            </a:r>
            <a:r>
              <a:rPr b="1"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toYaml </a:t>
            </a:r>
            <a:r>
              <a:rPr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.Values.app.settings</a:t>
            </a:r>
            <a:r>
              <a:rPr b="1"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| indent 8</a:t>
            </a:r>
            <a:r>
              <a:rPr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}}</a:t>
            </a:r>
            <a:endParaRPr/>
          </a:p>
        </p:txBody>
      </p:sp>
      <p:pic>
        <p:nvPicPr>
          <p:cNvPr descr="helm-blue-vector.png" id="684" name="Google Shape;684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2465" y="-34225"/>
            <a:ext cx="706010" cy="7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71">
            <a:hlinkClick r:id="rId6"/>
          </p:cNvPr>
          <p:cNvSpPr/>
          <p:nvPr/>
        </p:nvSpPr>
        <p:spPr>
          <a:xfrm>
            <a:off x="0" y="6731000"/>
            <a:ext cx="50019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2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1" name="Google Shape;691;p72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Go template language</a:t>
            </a:r>
            <a:endParaRPr/>
          </a:p>
        </p:txBody>
      </p:sp>
      <p:graphicFrame>
        <p:nvGraphicFramePr>
          <p:cNvPr id="692" name="Google Shape;692;p72"/>
          <p:cNvGraphicFramePr/>
          <p:nvPr/>
        </p:nvGraphicFramePr>
        <p:xfrm>
          <a:off x="8753925" y="40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32579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|____myWordpress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|____Chart.yaml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|____charts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|____.helmignore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|____templates/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 |____deployment.yaml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 |____NOTES.txt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 |____ingress.yaml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 |____service.yaml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 |_____helpers.tpl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|____values.yaml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693" name="Google Shape;693;p72"/>
          <p:cNvSpPr txBox="1"/>
          <p:nvPr/>
        </p:nvSpPr>
        <p:spPr>
          <a:xfrm>
            <a:off x="419100" y="315125"/>
            <a:ext cx="79212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4" name="Google Shape;694;p72"/>
          <p:cNvSpPr txBox="1"/>
          <p:nvPr/>
        </p:nvSpPr>
        <p:spPr>
          <a:xfrm>
            <a:off x="419100" y="1229525"/>
            <a:ext cx="83349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Inside a template directive you can:</a:t>
            </a:r>
            <a:endParaRPr baseline="30000" sz="24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5" name="Google Shape;695;p72"/>
          <p:cNvSpPr txBox="1"/>
          <p:nvPr/>
        </p:nvSpPr>
        <p:spPr>
          <a:xfrm>
            <a:off x="1091625" y="3367375"/>
            <a:ext cx="509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{{ </a:t>
            </a:r>
            <a:r>
              <a:rPr b="1"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template</a:t>
            </a:r>
            <a:r>
              <a:rPr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"mywordpress.name" . }}</a:t>
            </a:r>
            <a:endParaRPr/>
          </a:p>
        </p:txBody>
      </p:sp>
      <p:sp>
        <p:nvSpPr>
          <p:cNvPr id="696" name="Google Shape;696;p72"/>
          <p:cNvSpPr txBox="1"/>
          <p:nvPr/>
        </p:nvSpPr>
        <p:spPr>
          <a:xfrm>
            <a:off x="533400" y="1752600"/>
            <a:ext cx="72339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Helvetica Neue"/>
              <a:buChar char="○"/>
            </a:pPr>
            <a:r>
              <a:rPr lang="en-US" sz="2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Re-use a previously defined template macro</a:t>
            </a:r>
            <a:endParaRPr/>
          </a:p>
        </p:txBody>
      </p:sp>
      <p:sp>
        <p:nvSpPr>
          <p:cNvPr id="697" name="Google Shape;697;p72"/>
          <p:cNvSpPr/>
          <p:nvPr/>
        </p:nvSpPr>
        <p:spPr>
          <a:xfrm>
            <a:off x="9973850" y="3287100"/>
            <a:ext cx="1518900" cy="365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98" name="Google Shape;698;p72"/>
          <p:cNvGraphicFramePr/>
          <p:nvPr/>
        </p:nvGraphicFramePr>
        <p:xfrm>
          <a:off x="1074913" y="4170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9113575"/>
              </a:tblGrid>
              <a:tr h="1951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99999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{{/*</a:t>
                      </a:r>
                      <a:br>
                        <a:rPr lang="en-US" sz="1800">
                          <a:solidFill>
                            <a:srgbClr val="99999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99999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Expand the name of the chart.</a:t>
                      </a:r>
                      <a:br>
                        <a:rPr lang="en-US" sz="1800">
                          <a:solidFill>
                            <a:srgbClr val="99999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999999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*/}}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DD114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{{-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define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"mywordpress.name"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99007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-}}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DD114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{{-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default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.Chart.Name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.Values.nameOverride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| trunc 63 | trimSuffix "-" -}}</a:t>
                      </a:r>
                      <a:br>
                        <a:rPr lang="en-US" sz="1800">
                          <a:solidFill>
                            <a:srgbClr val="DD114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DD114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{{- end -}}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699" name="Google Shape;699;p72"/>
          <p:cNvSpPr txBox="1"/>
          <p:nvPr/>
        </p:nvSpPr>
        <p:spPr>
          <a:xfrm>
            <a:off x="1091625" y="2605375"/>
            <a:ext cx="509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{{ </a:t>
            </a:r>
            <a:r>
              <a:rPr b="1"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template</a:t>
            </a:r>
            <a:r>
              <a:rPr lang="en-U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"mywordpress.fullname" . }}</a:t>
            </a:r>
            <a:endParaRPr/>
          </a:p>
        </p:txBody>
      </p:sp>
      <p:cxnSp>
        <p:nvCxnSpPr>
          <p:cNvPr id="700" name="Google Shape;700;p72"/>
          <p:cNvCxnSpPr>
            <a:stCxn id="697" idx="3"/>
          </p:cNvCxnSpPr>
          <p:nvPr/>
        </p:nvCxnSpPr>
        <p:spPr>
          <a:xfrm flipH="1">
            <a:off x="7535588" y="3598732"/>
            <a:ext cx="2660700" cy="916200"/>
          </a:xfrm>
          <a:prstGeom prst="straightConnector1">
            <a:avLst/>
          </a:prstGeom>
          <a:noFill/>
          <a:ln cap="flat" cmpd="sng" w="19050">
            <a:solidFill>
              <a:srgbClr val="DD114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helm-blue-vector.png" id="701" name="Google Shape;70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2465" y="-34225"/>
            <a:ext cx="706010" cy="7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72">
            <a:hlinkClick r:id="rId4"/>
          </p:cNvPr>
          <p:cNvSpPr/>
          <p:nvPr/>
        </p:nvSpPr>
        <p:spPr>
          <a:xfrm>
            <a:off x="0" y="6731000"/>
            <a:ext cx="51582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3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8" name="Google Shape;708;p73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Go template language</a:t>
            </a:r>
            <a:endParaRPr/>
          </a:p>
        </p:txBody>
      </p:sp>
      <p:sp>
        <p:nvSpPr>
          <p:cNvPr id="709" name="Google Shape;709;p73"/>
          <p:cNvSpPr txBox="1"/>
          <p:nvPr/>
        </p:nvSpPr>
        <p:spPr>
          <a:xfrm>
            <a:off x="419100" y="86525"/>
            <a:ext cx="79212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0" name="Google Shape;710;p73"/>
          <p:cNvSpPr txBox="1"/>
          <p:nvPr/>
        </p:nvSpPr>
        <p:spPr>
          <a:xfrm>
            <a:off x="419100" y="924725"/>
            <a:ext cx="83349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Inside a template directive you can:</a:t>
            </a:r>
            <a:endParaRPr baseline="30000" sz="24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1" name="Google Shape;711;p73"/>
          <p:cNvSpPr txBox="1"/>
          <p:nvPr/>
        </p:nvSpPr>
        <p:spPr>
          <a:xfrm>
            <a:off x="381000" y="1371600"/>
            <a:ext cx="90942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Helvetica Neue"/>
              <a:buChar char="○"/>
            </a:pPr>
            <a:r>
              <a:rPr lang="en-US" sz="2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control structures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graphicFrame>
        <p:nvGraphicFramePr>
          <p:cNvPr id="712" name="Google Shape;712;p73"/>
          <p:cNvGraphicFramePr/>
          <p:nvPr/>
        </p:nvGraphicFramePr>
        <p:xfrm>
          <a:off x="929250" y="247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656152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DD114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{{-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-US" sz="1800">
                          <a:solidFill>
                            <a:srgbClr val="DD114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.Values.mariadb.enabled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}}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value: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{{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.Values.mariadb.mariadbUser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</a:t>
                      </a:r>
                      <a:r>
                        <a:rPr b="1" lang="en-US" sz="1800">
                          <a:solidFill>
                            <a:srgbClr val="DD114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quote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}}</a:t>
                      </a:r>
                      <a:br>
                        <a:rPr lang="en-US" sz="1800">
                          <a:solidFill>
                            <a:srgbClr val="DD114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{{- </a:t>
                      </a:r>
                      <a:r>
                        <a:rPr b="1" lang="en-US" sz="180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else</a:t>
                      </a:r>
                      <a:r>
                        <a:rPr lang="en-US" sz="1800">
                          <a:solidFill>
                            <a:srgbClr val="CC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}}</a:t>
                      </a:r>
                      <a:br>
                        <a:rPr lang="en-US" sz="1800">
                          <a:solidFill>
                            <a:srgbClr val="DD114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value: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{{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.Values.externalDatabase.user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</a:t>
                      </a:r>
                      <a:r>
                        <a:rPr b="1" lang="en-US" sz="1800">
                          <a:solidFill>
                            <a:srgbClr val="DD114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quote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}}</a:t>
                      </a:r>
                      <a:br>
                        <a:rPr lang="en-US" sz="1800">
                          <a:solidFill>
                            <a:srgbClr val="DD114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DD114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{{- </a:t>
                      </a:r>
                      <a:r>
                        <a:rPr b="1" lang="en-US" sz="1800">
                          <a:solidFill>
                            <a:srgbClr val="DD114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end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}}</a:t>
                      </a:r>
                      <a:endParaRPr sz="1800">
                        <a:solidFill>
                          <a:srgbClr val="DD1144"/>
                        </a:solidFill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13" name="Google Shape;713;p73"/>
          <p:cNvGraphicFramePr/>
          <p:nvPr/>
        </p:nvGraphicFramePr>
        <p:xfrm>
          <a:off x="929250" y="468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403662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DD114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users: |-</a:t>
                      </a:r>
                      <a:endParaRPr sz="1800">
                        <a:solidFill>
                          <a:srgbClr val="DD1144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DD114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{{- </a:t>
                      </a:r>
                      <a:r>
                        <a:rPr b="1" lang="en-US" sz="1800">
                          <a:solidFill>
                            <a:srgbClr val="DD114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range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.Values.users }}</a:t>
                      </a:r>
                      <a:endParaRPr sz="1800">
                        <a:solidFill>
                          <a:srgbClr val="DD1144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DD114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- {{ . | </a:t>
                      </a:r>
                      <a:r>
                        <a:rPr b="1" lang="en-US" sz="1800">
                          <a:solidFill>
                            <a:srgbClr val="DD114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| </a:t>
                      </a:r>
                      <a:r>
                        <a:rPr b="1" lang="en-US" sz="1800">
                          <a:solidFill>
                            <a:srgbClr val="DD114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quote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}}</a:t>
                      </a:r>
                      <a:endParaRPr sz="1800">
                        <a:solidFill>
                          <a:srgbClr val="DD1144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DD114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{{- </a:t>
                      </a:r>
                      <a:r>
                        <a:rPr b="1" lang="en-US" sz="1800">
                          <a:solidFill>
                            <a:srgbClr val="DD114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end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}}</a:t>
                      </a:r>
                      <a:endParaRPr sz="1800">
                        <a:solidFill>
                          <a:srgbClr val="DD1144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714" name="Google Shape;714;p73"/>
          <p:cNvSpPr txBox="1"/>
          <p:nvPr/>
        </p:nvSpPr>
        <p:spPr>
          <a:xfrm>
            <a:off x="1025025" y="1984650"/>
            <a:ext cx="9591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if-else</a:t>
            </a:r>
            <a:endParaRPr b="1" sz="18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5" name="Google Shape;715;p73"/>
          <p:cNvSpPr txBox="1"/>
          <p:nvPr/>
        </p:nvSpPr>
        <p:spPr>
          <a:xfrm>
            <a:off x="948825" y="4346850"/>
            <a:ext cx="1143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foreach</a:t>
            </a:r>
            <a:endParaRPr b="1" sz="18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elm-blue-vector.png" id="716" name="Google Shape;71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2465" y="-34225"/>
            <a:ext cx="706010" cy="7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73">
            <a:hlinkClick r:id="rId4"/>
          </p:cNvPr>
          <p:cNvSpPr/>
          <p:nvPr/>
        </p:nvSpPr>
        <p:spPr>
          <a:xfrm>
            <a:off x="0" y="6731000"/>
            <a:ext cx="53145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4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3" name="Google Shape;723;p74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How charts are deployed</a:t>
            </a:r>
            <a:endParaRPr/>
          </a:p>
        </p:txBody>
      </p:sp>
      <p:sp>
        <p:nvSpPr>
          <p:cNvPr id="724" name="Google Shape;724;p74"/>
          <p:cNvSpPr txBox="1"/>
          <p:nvPr/>
        </p:nvSpPr>
        <p:spPr>
          <a:xfrm>
            <a:off x="495300" y="1098100"/>
            <a:ext cx="11219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 server called tiller is in charge of rendering and deploying charts 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25" name="Google Shape;72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167" y="2933604"/>
            <a:ext cx="1092354" cy="1092354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74"/>
          <p:cNvSpPr txBox="1"/>
          <p:nvPr/>
        </p:nvSpPr>
        <p:spPr>
          <a:xfrm>
            <a:off x="5822850" y="3194175"/>
            <a:ext cx="1005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Tiller</a:t>
            </a:r>
            <a:endParaRPr/>
          </a:p>
        </p:txBody>
      </p:sp>
      <p:cxnSp>
        <p:nvCxnSpPr>
          <p:cNvPr id="727" name="Google Shape;727;p74"/>
          <p:cNvCxnSpPr>
            <a:endCxn id="726" idx="1"/>
          </p:cNvCxnSpPr>
          <p:nvPr/>
        </p:nvCxnSpPr>
        <p:spPr>
          <a:xfrm>
            <a:off x="4944450" y="3458775"/>
            <a:ext cx="878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8" name="Google Shape;728;p74"/>
          <p:cNvSpPr txBox="1"/>
          <p:nvPr/>
        </p:nvSpPr>
        <p:spPr>
          <a:xfrm>
            <a:off x="480300" y="1709575"/>
            <a:ext cx="34842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6B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helm install my-wordpress/</a:t>
            </a:r>
            <a:endParaRPr/>
          </a:p>
        </p:txBody>
      </p:sp>
      <p:cxnSp>
        <p:nvCxnSpPr>
          <p:cNvPr id="729" name="Google Shape;729;p74"/>
          <p:cNvCxnSpPr>
            <a:stCxn id="726" idx="3"/>
          </p:cNvCxnSpPr>
          <p:nvPr/>
        </p:nvCxnSpPr>
        <p:spPr>
          <a:xfrm flipH="1" rot="10800000">
            <a:off x="6827850" y="3492375"/>
            <a:ext cx="6132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0" name="Google Shape;730;p74"/>
          <p:cNvCxnSpPr/>
          <p:nvPr/>
        </p:nvCxnSpPr>
        <p:spPr>
          <a:xfrm>
            <a:off x="5130475" y="2011200"/>
            <a:ext cx="0" cy="303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31" name="Google Shape;731;p74"/>
          <p:cNvSpPr txBox="1"/>
          <p:nvPr/>
        </p:nvSpPr>
        <p:spPr>
          <a:xfrm>
            <a:off x="5145750" y="1599175"/>
            <a:ext cx="251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Your cluster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732" name="Google Shape;732;p74"/>
          <p:cNvGraphicFramePr/>
          <p:nvPr/>
        </p:nvGraphicFramePr>
        <p:xfrm>
          <a:off x="381050" y="2518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459512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kind: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Deployment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metadata: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{{ template "fullname" . }}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spec: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replicas: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{{ .Values.replicaCount }}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template: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spec: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containers: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-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wp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image: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{{ .Values.image }}</a:t>
                      </a:r>
                      <a:br>
                        <a:rPr lang="en-US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...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graphicFrame>
        <p:nvGraphicFramePr>
          <p:cNvPr id="733" name="Google Shape;733;p74"/>
          <p:cNvGraphicFramePr/>
          <p:nvPr/>
        </p:nvGraphicFramePr>
        <p:xfrm>
          <a:off x="7402200" y="2383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452842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kind: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Deployment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metadata: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pilfering-anaconda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spec: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replicas: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template: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spec: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containers: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-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wp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image: bitnami/wordpress:4.8.3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...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pic>
        <p:nvPicPr>
          <p:cNvPr descr="helm-blue-vector.png" id="734" name="Google Shape;73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2465" y="-34225"/>
            <a:ext cx="706010" cy="7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74">
            <a:hlinkClick r:id="rId5"/>
          </p:cNvPr>
          <p:cNvSpPr/>
          <p:nvPr/>
        </p:nvSpPr>
        <p:spPr>
          <a:xfrm>
            <a:off x="0" y="6731000"/>
            <a:ext cx="54708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75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1" name="Google Shape;741;p75"/>
          <p:cNvSpPr txBox="1"/>
          <p:nvPr>
            <p:ph type="title"/>
          </p:nvPr>
        </p:nvSpPr>
        <p:spPr>
          <a:xfrm>
            <a:off x="495300" y="283285"/>
            <a:ext cx="6218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Hands on!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2" name="Google Shape;742;p75"/>
          <p:cNvSpPr txBox="1"/>
          <p:nvPr/>
        </p:nvSpPr>
        <p:spPr>
          <a:xfrm>
            <a:off x="635400" y="896475"/>
            <a:ext cx="11116200" cy="18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 2</a:t>
            </a:r>
            <a:endParaRPr sz="24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Edit your WordPress chart using some template functions</a:t>
            </a:r>
            <a:endParaRPr sz="24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Helvetica Neue"/>
              <a:buChar char="●"/>
            </a:pPr>
            <a:r>
              <a:rPr lang="en-US" sz="24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Deploy WordPress modifying some settings from the command line</a:t>
            </a:r>
            <a:endParaRPr sz="24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3" name="Google Shape;743;p75"/>
          <p:cNvSpPr/>
          <p:nvPr/>
        </p:nvSpPr>
        <p:spPr>
          <a:xfrm>
            <a:off x="7677525" y="3057875"/>
            <a:ext cx="2697598" cy="2239481"/>
          </a:xfrm>
          <a:custGeom>
            <a:rect b="b" l="l" r="r" t="t"/>
            <a:pathLst>
              <a:path extrusionOk="0" h="173100" w="210298">
                <a:moveTo>
                  <a:pt x="10655" y="129731"/>
                </a:moveTo>
                <a:lnTo>
                  <a:pt x="199830" y="129731"/>
                </a:lnTo>
                <a:lnTo>
                  <a:pt x="201325" y="129544"/>
                </a:lnTo>
                <a:lnTo>
                  <a:pt x="203195" y="127675"/>
                </a:lnTo>
                <a:lnTo>
                  <a:pt x="203381" y="126180"/>
                </a:lnTo>
                <a:lnTo>
                  <a:pt x="203381" y="18133"/>
                </a:lnTo>
                <a:lnTo>
                  <a:pt x="203195" y="14395"/>
                </a:lnTo>
                <a:lnTo>
                  <a:pt x="200578" y="8039"/>
                </a:lnTo>
                <a:lnTo>
                  <a:pt x="195717" y="3179"/>
                </a:lnTo>
                <a:lnTo>
                  <a:pt x="189362" y="375"/>
                </a:lnTo>
                <a:lnTo>
                  <a:pt x="185810" y="1"/>
                </a:lnTo>
                <a:lnTo>
                  <a:pt x="24675" y="1"/>
                </a:lnTo>
                <a:lnTo>
                  <a:pt x="20937" y="375"/>
                </a:lnTo>
                <a:lnTo>
                  <a:pt x="14581" y="3179"/>
                </a:lnTo>
                <a:lnTo>
                  <a:pt x="9908" y="8039"/>
                </a:lnTo>
                <a:lnTo>
                  <a:pt x="7291" y="14395"/>
                </a:lnTo>
                <a:lnTo>
                  <a:pt x="7104" y="18133"/>
                </a:lnTo>
                <a:lnTo>
                  <a:pt x="7104" y="126180"/>
                </a:lnTo>
                <a:lnTo>
                  <a:pt x="7291" y="127675"/>
                </a:lnTo>
                <a:lnTo>
                  <a:pt x="9160" y="129544"/>
                </a:lnTo>
                <a:close/>
                <a:moveTo>
                  <a:pt x="21123" y="115338"/>
                </a:moveTo>
                <a:lnTo>
                  <a:pt x="189362" y="115338"/>
                </a:lnTo>
                <a:lnTo>
                  <a:pt x="189362" y="14582"/>
                </a:lnTo>
                <a:lnTo>
                  <a:pt x="21123" y="14582"/>
                </a:lnTo>
                <a:close/>
                <a:moveTo>
                  <a:pt x="206933" y="137022"/>
                </a:moveTo>
                <a:lnTo>
                  <a:pt x="122814" y="137022"/>
                </a:lnTo>
                <a:lnTo>
                  <a:pt x="121319" y="137208"/>
                </a:lnTo>
                <a:lnTo>
                  <a:pt x="119449" y="139078"/>
                </a:lnTo>
                <a:lnTo>
                  <a:pt x="119262" y="140573"/>
                </a:lnTo>
                <a:lnTo>
                  <a:pt x="119262" y="144125"/>
                </a:lnTo>
                <a:lnTo>
                  <a:pt x="91223" y="144125"/>
                </a:lnTo>
                <a:lnTo>
                  <a:pt x="91223" y="140573"/>
                </a:lnTo>
                <a:lnTo>
                  <a:pt x="91036" y="139078"/>
                </a:lnTo>
                <a:lnTo>
                  <a:pt x="89166" y="137208"/>
                </a:lnTo>
                <a:lnTo>
                  <a:pt x="87671" y="137022"/>
                </a:lnTo>
                <a:lnTo>
                  <a:pt x="3552" y="137022"/>
                </a:lnTo>
                <a:lnTo>
                  <a:pt x="2056" y="137208"/>
                </a:lnTo>
                <a:lnTo>
                  <a:pt x="187" y="139078"/>
                </a:lnTo>
                <a:lnTo>
                  <a:pt x="0" y="140573"/>
                </a:lnTo>
                <a:lnTo>
                  <a:pt x="0" y="154967"/>
                </a:lnTo>
                <a:lnTo>
                  <a:pt x="187" y="158706"/>
                </a:lnTo>
                <a:lnTo>
                  <a:pt x="2804" y="165061"/>
                </a:lnTo>
                <a:lnTo>
                  <a:pt x="7664" y="169921"/>
                </a:lnTo>
                <a:lnTo>
                  <a:pt x="14020" y="172725"/>
                </a:lnTo>
                <a:lnTo>
                  <a:pt x="17572" y="173099"/>
                </a:lnTo>
                <a:lnTo>
                  <a:pt x="192913" y="173099"/>
                </a:lnTo>
                <a:lnTo>
                  <a:pt x="196465" y="172725"/>
                </a:lnTo>
                <a:lnTo>
                  <a:pt x="202821" y="169921"/>
                </a:lnTo>
                <a:lnTo>
                  <a:pt x="207494" y="165061"/>
                </a:lnTo>
                <a:lnTo>
                  <a:pt x="210111" y="158706"/>
                </a:lnTo>
                <a:lnTo>
                  <a:pt x="210298" y="154967"/>
                </a:lnTo>
                <a:lnTo>
                  <a:pt x="210298" y="140573"/>
                </a:lnTo>
                <a:lnTo>
                  <a:pt x="210111" y="139078"/>
                </a:lnTo>
                <a:lnTo>
                  <a:pt x="208242" y="13720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elm-blue-vector.png" id="744" name="Google Shape;74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2465" y="-34225"/>
            <a:ext cx="706010" cy="7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75">
            <a:hlinkClick r:id="rId4"/>
          </p:cNvPr>
          <p:cNvSpPr/>
          <p:nvPr/>
        </p:nvSpPr>
        <p:spPr>
          <a:xfrm>
            <a:off x="0" y="6731000"/>
            <a:ext cx="56271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8"/>
          <p:cNvSpPr txBox="1"/>
          <p:nvPr>
            <p:ph type="title"/>
          </p:nvPr>
        </p:nvSpPr>
        <p:spPr>
          <a:xfrm>
            <a:off x="495300" y="208652"/>
            <a:ext cx="111051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Day 2:</a:t>
            </a:r>
            <a:r>
              <a:rPr b="1" lang="en-US" sz="3600"/>
              <a:t> Cluster Administration Operations</a:t>
            </a:r>
            <a:endParaRPr b="1" sz="3600"/>
          </a:p>
        </p:txBody>
      </p:sp>
      <p:sp>
        <p:nvSpPr>
          <p:cNvPr id="472" name="Google Shape;472;p58"/>
          <p:cNvSpPr txBox="1"/>
          <p:nvPr>
            <p:ph idx="1" type="body"/>
          </p:nvPr>
        </p:nvSpPr>
        <p:spPr>
          <a:xfrm>
            <a:off x="495300" y="648024"/>
            <a:ext cx="11104800" cy="54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SzPts val="2600"/>
              <a:buAutoNum type="romanUcPeriod"/>
            </a:pPr>
            <a:r>
              <a:rPr lang="en-US" sz="2600"/>
              <a:t>The concept of packaging: Helm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romanUcPeriod"/>
            </a:pPr>
            <a:r>
              <a:rPr lang="en-US" sz="2600"/>
              <a:t>Jsonnet &amp; Kubecfg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Lunch break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romanUcPeriod"/>
            </a:pPr>
            <a:r>
              <a:rPr lang="en-US"/>
              <a:t>Creating users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romanUcPeriod"/>
            </a:pPr>
            <a:r>
              <a:rPr lang="en-US"/>
              <a:t>RBAC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romanUcPeriod"/>
            </a:pPr>
            <a:r>
              <a:rPr lang="en-US"/>
              <a:t>Limits and Quotas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romanUcPeriod"/>
            </a:pPr>
            <a:r>
              <a:rPr lang="en-US"/>
              <a:t>NetworkPolicies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73" name="Google Shape;473;p58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4" name="Google Shape;474;p58">
            <a:hlinkClick r:id="rId3"/>
          </p:cNvPr>
          <p:cNvSpPr/>
          <p:nvPr/>
        </p:nvSpPr>
        <p:spPr>
          <a:xfrm>
            <a:off x="0" y="6731000"/>
            <a:ext cx="2415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6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1" name="Google Shape;751;p76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Reusing other charts</a:t>
            </a:r>
            <a:endParaRPr/>
          </a:p>
        </p:txBody>
      </p:sp>
      <p:sp>
        <p:nvSpPr>
          <p:cNvPr id="752" name="Google Shape;752;p76"/>
          <p:cNvSpPr txBox="1"/>
          <p:nvPr/>
        </p:nvSpPr>
        <p:spPr>
          <a:xfrm>
            <a:off x="495300" y="945700"/>
            <a:ext cx="579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Charts can use already existing charts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753" name="Google Shape;753;p76"/>
          <p:cNvGraphicFramePr/>
          <p:nvPr/>
        </p:nvGraphicFramePr>
        <p:xfrm>
          <a:off x="8498800" y="1098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32579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|____myWordpress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|____Chart.yaml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|____charts/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|____.helmignore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|____templates/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 |____deployment.yaml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 |____NOTES.txt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 |____ingress.yaml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 |____service.yaml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 |_____helpers.tpl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|____requirements.yaml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|____values.yaml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4" name="Google Shape;754;p76"/>
          <p:cNvGraphicFramePr/>
          <p:nvPr/>
        </p:nvGraphicFramePr>
        <p:xfrm>
          <a:off x="589700" y="147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6884350"/>
              </a:tblGrid>
              <a:tr h="1751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dependencies: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mariadb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version: </a:t>
                      </a:r>
                      <a:r>
                        <a:rPr lang="en-US" sz="18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2.1.1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repository: https://charts.storage.googleapis.com/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condition: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mariadb.enabled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755" name="Google Shape;755;p76"/>
          <p:cNvSpPr/>
          <p:nvPr/>
        </p:nvSpPr>
        <p:spPr>
          <a:xfrm>
            <a:off x="9079600" y="4250900"/>
            <a:ext cx="2601000" cy="365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6" name="Google Shape;756;p76"/>
          <p:cNvCxnSpPr>
            <a:stCxn id="755" idx="2"/>
          </p:cNvCxnSpPr>
          <p:nvPr/>
        </p:nvCxnSpPr>
        <p:spPr>
          <a:xfrm rot="10800000">
            <a:off x="7396600" y="2513750"/>
            <a:ext cx="1683000" cy="1919700"/>
          </a:xfrm>
          <a:prstGeom prst="straightConnector1">
            <a:avLst/>
          </a:prstGeom>
          <a:noFill/>
          <a:ln cap="flat" cmpd="sng" w="19050">
            <a:solidFill>
              <a:srgbClr val="DD114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7" name="Google Shape;757;p76"/>
          <p:cNvSpPr/>
          <p:nvPr/>
        </p:nvSpPr>
        <p:spPr>
          <a:xfrm>
            <a:off x="9155800" y="1713025"/>
            <a:ext cx="1609800" cy="365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76"/>
          <p:cNvSpPr txBox="1"/>
          <p:nvPr/>
        </p:nvSpPr>
        <p:spPr>
          <a:xfrm>
            <a:off x="7765425" y="472775"/>
            <a:ext cx="383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Dependencies will be stored here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59" name="Google Shape;759;p76"/>
          <p:cNvCxnSpPr>
            <a:stCxn id="758" idx="2"/>
            <a:endCxn id="757" idx="0"/>
          </p:cNvCxnSpPr>
          <p:nvPr/>
        </p:nvCxnSpPr>
        <p:spPr>
          <a:xfrm>
            <a:off x="9682875" y="837875"/>
            <a:ext cx="277800" cy="875100"/>
          </a:xfrm>
          <a:prstGeom prst="straightConnector1">
            <a:avLst/>
          </a:prstGeom>
          <a:noFill/>
          <a:ln cap="flat" cmpd="sng" w="19050">
            <a:solidFill>
              <a:srgbClr val="DD1144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760" name="Google Shape;760;p76"/>
          <p:cNvGraphicFramePr/>
          <p:nvPr/>
        </p:nvGraphicFramePr>
        <p:xfrm>
          <a:off x="636175" y="34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551572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8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 myWordpress Values.yml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image: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bitnami/wordpress:4.6.3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...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i="1" lang="en-US" sz="18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## MariaDB chart configuration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mariadb: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enabled: </a:t>
                      </a:r>
                      <a:r>
                        <a:rPr lang="en-US" sz="18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true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mariadbDatabase: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bitnami_wordpress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i="1" lang="en-US" sz="18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 mariadbRootPassword: 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761" name="Google Shape;761;p76"/>
          <p:cNvSpPr/>
          <p:nvPr/>
        </p:nvSpPr>
        <p:spPr>
          <a:xfrm>
            <a:off x="9321475" y="4647800"/>
            <a:ext cx="1609800" cy="365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2" name="Google Shape;762;p76"/>
          <p:cNvCxnSpPr>
            <a:stCxn id="761" idx="2"/>
          </p:cNvCxnSpPr>
          <p:nvPr/>
        </p:nvCxnSpPr>
        <p:spPr>
          <a:xfrm rot="10800000">
            <a:off x="6166675" y="4750850"/>
            <a:ext cx="3154800" cy="79500"/>
          </a:xfrm>
          <a:prstGeom prst="straightConnector1">
            <a:avLst/>
          </a:prstGeom>
          <a:noFill/>
          <a:ln cap="flat" cmpd="sng" w="19050">
            <a:solidFill>
              <a:srgbClr val="DD114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3" name="Google Shape;763;p76"/>
          <p:cNvSpPr txBox="1"/>
          <p:nvPr/>
        </p:nvSpPr>
        <p:spPr>
          <a:xfrm>
            <a:off x="6292800" y="5329025"/>
            <a:ext cx="512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Values.yaml will redefine some values of the original chart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elm-blue-vector.png" id="764" name="Google Shape;76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2465" y="-34225"/>
            <a:ext cx="706010" cy="7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76">
            <a:hlinkClick r:id="rId4"/>
          </p:cNvPr>
          <p:cNvSpPr/>
          <p:nvPr/>
        </p:nvSpPr>
        <p:spPr>
          <a:xfrm>
            <a:off x="0" y="6731000"/>
            <a:ext cx="5783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7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1" name="Google Shape;771;p77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Upgrading charts</a:t>
            </a:r>
            <a:endParaRPr/>
          </a:p>
        </p:txBody>
      </p:sp>
      <p:sp>
        <p:nvSpPr>
          <p:cNvPr id="772" name="Google Shape;772;p77"/>
          <p:cNvSpPr txBox="1"/>
          <p:nvPr/>
        </p:nvSpPr>
        <p:spPr>
          <a:xfrm>
            <a:off x="495300" y="1098100"/>
            <a:ext cx="11219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Existing releases can be rolling-updated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773" name="Google Shape;773;p77"/>
          <p:cNvGraphicFramePr/>
          <p:nvPr/>
        </p:nvGraphicFramePr>
        <p:xfrm>
          <a:off x="456200" y="175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1056697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helm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upgrade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my-stable-wordpress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stable/wordpress </a:t>
                      </a:r>
                      <a:r>
                        <a:rPr lang="en-US" sz="1800">
                          <a:solidFill>
                            <a:srgbClr val="99007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--set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ingress.enabled=true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helm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upgrade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my-stable-wordpress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stable/wordpress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99007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--set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image.tag=4.8.9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774" name="Google Shape;774;p77"/>
          <p:cNvSpPr txBox="1"/>
          <p:nvPr/>
        </p:nvSpPr>
        <p:spPr>
          <a:xfrm>
            <a:off x="495300" y="2698300"/>
            <a:ext cx="11219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There is a history of the whole release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775" name="Google Shape;775;p77"/>
          <p:cNvGraphicFramePr/>
          <p:nvPr/>
        </p:nvGraphicFramePr>
        <p:xfrm>
          <a:off x="436438" y="319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1168295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helm history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my-stable-wordpress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REVISION        UPDATED                  STATUS          CHART             DESCRIPTION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               Mar 15 17:13:06 2018     SUPERSEDED      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stable/wordpress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Install complete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               Mar 15 17:13:46 2018     DEPLOYED        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stable/wordpress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Upgrade complete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776" name="Google Shape;776;p77"/>
          <p:cNvSpPr txBox="1"/>
          <p:nvPr/>
        </p:nvSpPr>
        <p:spPr>
          <a:xfrm>
            <a:off x="571500" y="4831900"/>
            <a:ext cx="11219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Rolling back is possible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777" name="Google Shape;777;p77"/>
          <p:cNvGraphicFramePr/>
          <p:nvPr/>
        </p:nvGraphicFramePr>
        <p:xfrm>
          <a:off x="608600" y="540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10566975"/>
              </a:tblGrid>
              <a:tr h="50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helm rollback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my-stable-wordpress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1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pic>
        <p:nvPicPr>
          <p:cNvPr descr="helm-blue-vector.png" id="778" name="Google Shape;77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2465" y="-34225"/>
            <a:ext cx="706010" cy="7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77">
            <a:hlinkClick r:id="rId4"/>
          </p:cNvPr>
          <p:cNvSpPr/>
          <p:nvPr/>
        </p:nvSpPr>
        <p:spPr>
          <a:xfrm>
            <a:off x="0" y="6731000"/>
            <a:ext cx="59397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8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5" name="Google Shape;785;p78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Working with chart repositories</a:t>
            </a:r>
            <a:endParaRPr/>
          </a:p>
        </p:txBody>
      </p:sp>
      <p:sp>
        <p:nvSpPr>
          <p:cNvPr id="786" name="Google Shape;786;p78"/>
          <p:cNvSpPr txBox="1"/>
          <p:nvPr/>
        </p:nvSpPr>
        <p:spPr>
          <a:xfrm>
            <a:off x="495300" y="2469700"/>
            <a:ext cx="11219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List chart repositories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787" name="Google Shape;787;p78"/>
          <p:cNvGraphicFramePr/>
          <p:nvPr/>
        </p:nvGraphicFramePr>
        <p:xfrm>
          <a:off x="532400" y="289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1056697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helm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repo list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pic>
        <p:nvPicPr>
          <p:cNvPr descr="helm-blue-vector.png" id="788" name="Google Shape;78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2465" y="-34225"/>
            <a:ext cx="706010" cy="7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78"/>
          <p:cNvSpPr txBox="1"/>
          <p:nvPr/>
        </p:nvSpPr>
        <p:spPr>
          <a:xfrm>
            <a:off x="495300" y="3612700"/>
            <a:ext cx="11219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Add chart repository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790" name="Google Shape;790;p78"/>
          <p:cNvGraphicFramePr/>
          <p:nvPr/>
        </p:nvGraphicFramePr>
        <p:xfrm>
          <a:off x="532400" y="403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1056697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helm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repo add bitnami https://charts.bitnami.com/bitnami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791" name="Google Shape;791;p78"/>
          <p:cNvSpPr txBox="1"/>
          <p:nvPr/>
        </p:nvSpPr>
        <p:spPr>
          <a:xfrm>
            <a:off x="495300" y="4755700"/>
            <a:ext cx="11219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Update chart repository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792" name="Google Shape;792;p78"/>
          <p:cNvGraphicFramePr/>
          <p:nvPr/>
        </p:nvGraphicFramePr>
        <p:xfrm>
          <a:off x="532400" y="517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1056697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helm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repo update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793" name="Google Shape;793;p78"/>
          <p:cNvSpPr txBox="1"/>
          <p:nvPr/>
        </p:nvSpPr>
        <p:spPr>
          <a:xfrm>
            <a:off x="505650" y="1067325"/>
            <a:ext cx="106611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 </a:t>
            </a:r>
            <a:r>
              <a:rPr lang="en-US" sz="2400" u="sng">
                <a:solidFill>
                  <a:schemeClr val="hlink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chart repository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is a location where packaged charts can be stored and shared. It is an HTTP server that serves an </a:t>
            </a:r>
            <a:r>
              <a:rPr i="1"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index.yaml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and packaged charts.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4" name="Google Shape;794;p78">
            <a:hlinkClick r:id="rId5"/>
          </p:cNvPr>
          <p:cNvSpPr/>
          <p:nvPr/>
        </p:nvSpPr>
        <p:spPr>
          <a:xfrm>
            <a:off x="0" y="6731000"/>
            <a:ext cx="6096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79"/>
          <p:cNvSpPr txBox="1"/>
          <p:nvPr>
            <p:ph type="title"/>
          </p:nvPr>
        </p:nvSpPr>
        <p:spPr>
          <a:xfrm>
            <a:off x="4252325" y="3502875"/>
            <a:ext cx="68739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II - Jsonnet &amp; Kubecfg</a:t>
            </a:r>
            <a:endParaRPr/>
          </a:p>
        </p:txBody>
      </p:sp>
      <p:sp>
        <p:nvSpPr>
          <p:cNvPr id="800" name="Google Shape;800;p79">
            <a:hlinkClick r:id="rId3"/>
          </p:cNvPr>
          <p:cNvSpPr/>
          <p:nvPr/>
        </p:nvSpPr>
        <p:spPr>
          <a:xfrm>
            <a:off x="0" y="6731000"/>
            <a:ext cx="29697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0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2018 Bitnami. Proprietary and confidential.</a:t>
            </a:r>
            <a:endParaRPr/>
          </a:p>
        </p:txBody>
      </p:sp>
      <p:sp>
        <p:nvSpPr>
          <p:cNvPr id="806" name="Google Shape;806;p80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7" name="Google Shape;807;p80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Question</a:t>
            </a:r>
            <a:endParaRPr/>
          </a:p>
        </p:txBody>
      </p:sp>
      <p:graphicFrame>
        <p:nvGraphicFramePr>
          <p:cNvPr id="808" name="Google Shape;808;p80"/>
          <p:cNvGraphicFramePr/>
          <p:nvPr/>
        </p:nvGraphicFramePr>
        <p:xfrm>
          <a:off x="495300" y="896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647362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...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-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MARIADB_HOST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{{-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if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.Values.mariadb.enabled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}}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value: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{{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template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"mariadb.fullname"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}}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{{-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}}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value: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{{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.Values.externalDatabase.host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| quote }}</a:t>
                      </a:r>
                      <a:b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{{- end }}</a:t>
                      </a:r>
                      <a:b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-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MARIADB_PORT_NUMBER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{{-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if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.Values.mariadb.enabled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}}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value: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"3306"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{{-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}}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value: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{{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.Values.externalDatabase.port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| quote }}</a:t>
                      </a:r>
                      <a:b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{{- end }}</a:t>
                      </a:r>
                      <a:b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-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WORDPRESS_DATABASE_NAME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{{-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if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.Values.mariadb.enabled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}}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value: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{{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.Values.mariadb.mariadbDatabase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| quote }}</a:t>
                      </a:r>
                      <a:b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{{- else }}</a:t>
                      </a:r>
                      <a:endParaRPr sz="1800">
                        <a:solidFill>
                          <a:srgbClr val="DD1144"/>
                        </a:solidFill>
                        <a:highlight>
                          <a:srgbClr val="F8F8F8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809" name="Google Shape;809;p80"/>
          <p:cNvSpPr txBox="1"/>
          <p:nvPr/>
        </p:nvSpPr>
        <p:spPr>
          <a:xfrm>
            <a:off x="7467900" y="896475"/>
            <a:ext cx="4288800" cy="14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Font typeface="Helvetica Neue"/>
              <a:buChar char="●"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What if I want to use another variable not defined in the chart?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0" name="Google Shape;810;p80"/>
          <p:cNvSpPr txBox="1"/>
          <p:nvPr/>
        </p:nvSpPr>
        <p:spPr>
          <a:xfrm>
            <a:off x="7682850" y="2728950"/>
            <a:ext cx="3858900" cy="14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Solution → Change the templates so it accepts it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1" name="Google Shape;811;p80"/>
          <p:cNvSpPr txBox="1"/>
          <p:nvPr/>
        </p:nvSpPr>
        <p:spPr>
          <a:xfrm>
            <a:off x="7682850" y="4329150"/>
            <a:ext cx="3858900" cy="14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Rigid, we can end up having a very complex chart or multiple variations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elm-blue-vector.png" id="812" name="Google Shape;81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2465" y="-34225"/>
            <a:ext cx="706010" cy="7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80">
            <a:hlinkClick r:id="rId4"/>
          </p:cNvPr>
          <p:cNvSpPr/>
          <p:nvPr/>
        </p:nvSpPr>
        <p:spPr>
          <a:xfrm>
            <a:off x="0" y="6731000"/>
            <a:ext cx="9906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1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2018 Bitnami. Proprietary and confidential.</a:t>
            </a:r>
            <a:endParaRPr/>
          </a:p>
        </p:txBody>
      </p:sp>
      <p:sp>
        <p:nvSpPr>
          <p:cNvPr id="819" name="Google Shape;819;p81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0" name="Google Shape;820;p81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Another approach: Jsonnet</a:t>
            </a:r>
            <a:endParaRPr/>
          </a:p>
        </p:txBody>
      </p:sp>
      <p:sp>
        <p:nvSpPr>
          <p:cNvPr id="821" name="Google Shape;821;p81"/>
          <p:cNvSpPr txBox="1"/>
          <p:nvPr/>
        </p:nvSpPr>
        <p:spPr>
          <a:xfrm>
            <a:off x="865250" y="1431575"/>
            <a:ext cx="9061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Language from Google that helps you define JSON data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2" name="Google Shape;822;p81"/>
          <p:cNvSpPr txBox="1"/>
          <p:nvPr/>
        </p:nvSpPr>
        <p:spPr>
          <a:xfrm>
            <a:off x="865250" y="2453150"/>
            <a:ext cx="9061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Includes operations like variable declarations, import, substitution, addition, substraction, concatencation...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3" name="Google Shape;823;p81"/>
          <p:cNvSpPr txBox="1"/>
          <p:nvPr/>
        </p:nvSpPr>
        <p:spPr>
          <a:xfrm>
            <a:off x="865250" y="5074925"/>
            <a:ext cx="9061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Project page: </a:t>
            </a:r>
            <a:r>
              <a:rPr lang="en-US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https://github.com/google/jsonnet/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4" name="Google Shape;824;p81"/>
          <p:cNvSpPr txBox="1"/>
          <p:nvPr/>
        </p:nvSpPr>
        <p:spPr>
          <a:xfrm>
            <a:off x="865250" y="3779525"/>
            <a:ext cx="9061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Compatible with pure JSON content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5" name="Google Shape;825;p81">
            <a:hlinkClick r:id="rId4"/>
          </p:cNvPr>
          <p:cNvSpPr/>
          <p:nvPr/>
        </p:nvSpPr>
        <p:spPr>
          <a:xfrm>
            <a:off x="0" y="6731000"/>
            <a:ext cx="10058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2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2018 Bitnami. Proprietary and confidential.</a:t>
            </a:r>
            <a:endParaRPr/>
          </a:p>
        </p:txBody>
      </p:sp>
      <p:sp>
        <p:nvSpPr>
          <p:cNvPr id="831" name="Google Shape;831;p82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2" name="Google Shape;832;p82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Where Jsonnet really excels (really simple example)</a:t>
            </a:r>
            <a:endParaRPr/>
          </a:p>
        </p:txBody>
      </p:sp>
      <p:graphicFrame>
        <p:nvGraphicFramePr>
          <p:cNvPr id="833" name="Google Shape;833;p82"/>
          <p:cNvGraphicFramePr/>
          <p:nvPr/>
        </p:nvGraphicFramePr>
        <p:xfrm>
          <a:off x="495300" y="96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4107450"/>
              </a:tblGrid>
              <a:tr h="5441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"apiVersion":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"apps/v1beta1"</a:t>
                      </a: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"kind":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"Deployment"</a:t>
                      </a: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"metadata": 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"name":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"frontend-wp"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},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"spec": 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"replicas": </a:t>
                      </a:r>
                      <a:r>
                        <a:rPr lang="en-US" sz="11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"template": 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"spec": 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"containers": [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"name":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"wp"</a:t>
                      </a: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"image":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"bitnami/wordpress"</a:t>
                      </a: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"env": [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"name":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"WORDPRESS_DATABASE_NAME"</a:t>
                      </a: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"value":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"bitnami_wordpress"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},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"name":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"ALLOW_EMPTY_PASSWORD"</a:t>
                      </a: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"value":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"yes"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}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]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}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]   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}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834" name="Google Shape;834;p82"/>
          <p:cNvSpPr txBox="1"/>
          <p:nvPr/>
        </p:nvSpPr>
        <p:spPr>
          <a:xfrm>
            <a:off x="3020350" y="1667550"/>
            <a:ext cx="14880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wp-dep.json</a:t>
            </a:r>
            <a:endParaRPr/>
          </a:p>
        </p:txBody>
      </p:sp>
      <p:sp>
        <p:nvSpPr>
          <p:cNvPr id="835" name="Google Shape;835;p82"/>
          <p:cNvSpPr txBox="1"/>
          <p:nvPr/>
        </p:nvSpPr>
        <p:spPr>
          <a:xfrm>
            <a:off x="5074125" y="896475"/>
            <a:ext cx="600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I want a modified version of this JSON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836" name="Google Shape;836;p82"/>
          <p:cNvGraphicFramePr/>
          <p:nvPr/>
        </p:nvGraphicFramePr>
        <p:xfrm>
          <a:off x="6025200" y="15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2597225"/>
              </a:tblGrid>
              <a:tr h="1493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local wp = import "wp-dev.json";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wp {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"spec"+: {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"replicas": 2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}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837" name="Google Shape;837;p82"/>
          <p:cNvSpPr txBox="1"/>
          <p:nvPr/>
        </p:nvSpPr>
        <p:spPr>
          <a:xfrm>
            <a:off x="6155150" y="3223975"/>
            <a:ext cx="246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new-frontend.jsonnet</a:t>
            </a:r>
            <a:endParaRPr/>
          </a:p>
        </p:txBody>
      </p:sp>
      <p:graphicFrame>
        <p:nvGraphicFramePr>
          <p:cNvPr id="838" name="Google Shape;838;p82"/>
          <p:cNvGraphicFramePr/>
          <p:nvPr/>
        </p:nvGraphicFramePr>
        <p:xfrm>
          <a:off x="571500" y="104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4107450"/>
              </a:tblGrid>
              <a:tr h="5441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"apiVersion":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"apps/v1beta1"</a:t>
                      </a: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"kind":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"Deployment"</a:t>
                      </a: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"metadata": 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"name":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"frontend-wp"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},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"spec": 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"replicas": </a:t>
                      </a:r>
                      <a:r>
                        <a:rPr lang="en-US" sz="11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"template": 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"spec": 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"containers": [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"name":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"wp"</a:t>
                      </a: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"image":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"bitnami/wordpress"</a:t>
                      </a: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"env": [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"name":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"WORDPRESS_DATABASE_NAME"</a:t>
                      </a: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"value":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"bitnami_wordpress"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},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"name":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"ALLOW_EMPTY_PASSWORD"</a:t>
                      </a: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"value":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"yes"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}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]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}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]   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}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839" name="Google Shape;839;p82"/>
          <p:cNvSpPr txBox="1"/>
          <p:nvPr/>
        </p:nvSpPr>
        <p:spPr>
          <a:xfrm>
            <a:off x="5226525" y="3715875"/>
            <a:ext cx="600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Execute jsonnet command to render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0" name="Google Shape;840;p82"/>
          <p:cNvSpPr txBox="1"/>
          <p:nvPr/>
        </p:nvSpPr>
        <p:spPr>
          <a:xfrm>
            <a:off x="8802900" y="1967925"/>
            <a:ext cx="29115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Replace replica </a:t>
            </a:r>
            <a:b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value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1" name="Google Shape;841;p82"/>
          <p:cNvSpPr/>
          <p:nvPr/>
        </p:nvSpPr>
        <p:spPr>
          <a:xfrm>
            <a:off x="6040950" y="2060850"/>
            <a:ext cx="1337100" cy="723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2" name="Google Shape;842;p82"/>
          <p:cNvCxnSpPr>
            <a:stCxn id="840" idx="1"/>
            <a:endCxn id="841" idx="6"/>
          </p:cNvCxnSpPr>
          <p:nvPr/>
        </p:nvCxnSpPr>
        <p:spPr>
          <a:xfrm rot="10800000">
            <a:off x="7378200" y="2422725"/>
            <a:ext cx="1424700" cy="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843" name="Google Shape;843;p82"/>
          <p:cNvGraphicFramePr/>
          <p:nvPr/>
        </p:nvGraphicFramePr>
        <p:xfrm>
          <a:off x="5882438" y="441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4114800"/>
              </a:tblGrid>
              <a:tr h="50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jsonnet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new-frontend.jsonnet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cxnSp>
        <p:nvCxnSpPr>
          <p:cNvPr id="844" name="Google Shape;844;p82"/>
          <p:cNvCxnSpPr/>
          <p:nvPr/>
        </p:nvCxnSpPr>
        <p:spPr>
          <a:xfrm flipH="1">
            <a:off x="4735350" y="4955450"/>
            <a:ext cx="2705700" cy="723600"/>
          </a:xfrm>
          <a:prstGeom prst="bentConnector3">
            <a:avLst>
              <a:gd fmla="val 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5" name="Google Shape;845;p82"/>
          <p:cNvSpPr/>
          <p:nvPr/>
        </p:nvSpPr>
        <p:spPr>
          <a:xfrm>
            <a:off x="1699025" y="2325825"/>
            <a:ext cx="487800" cy="365100"/>
          </a:xfrm>
          <a:prstGeom prst="ellipse">
            <a:avLst/>
          </a:prstGeom>
          <a:noFill/>
          <a:ln cap="flat" cmpd="sng" w="19050">
            <a:solidFill>
              <a:srgbClr val="DD11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82">
            <a:hlinkClick r:id="rId3"/>
          </p:cNvPr>
          <p:cNvSpPr/>
          <p:nvPr/>
        </p:nvSpPr>
        <p:spPr>
          <a:xfrm>
            <a:off x="0" y="6731000"/>
            <a:ext cx="102108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83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2018 Bitnami. Proprietary and confidential.</a:t>
            </a:r>
            <a:endParaRPr/>
          </a:p>
        </p:txBody>
      </p:sp>
      <p:sp>
        <p:nvSpPr>
          <p:cNvPr id="852" name="Google Shape;852;p83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3" name="Google Shape;853;p83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Where Jsonnet really excels (the case of the initial question)</a:t>
            </a:r>
            <a:endParaRPr/>
          </a:p>
        </p:txBody>
      </p:sp>
      <p:graphicFrame>
        <p:nvGraphicFramePr>
          <p:cNvPr id="854" name="Google Shape;854;p83"/>
          <p:cNvGraphicFramePr/>
          <p:nvPr/>
        </p:nvGraphicFramePr>
        <p:xfrm>
          <a:off x="495300" y="96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4107450"/>
              </a:tblGrid>
              <a:tr h="5441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"apiVersion":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"apps/v1beta1"</a:t>
                      </a: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"kind":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"Deployment"</a:t>
                      </a: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"metadata": 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"name":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"frontend-wp"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},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"spec": 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"replicas": </a:t>
                      </a:r>
                      <a:r>
                        <a:rPr lang="en-US" sz="11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"template": 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"spec": 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"containers": [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"name":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"wp"</a:t>
                      </a: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"image":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"bitnami/wordpress"</a:t>
                      </a: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"env": [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"name":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"WORDPRESS_DATABASE_NAME"</a:t>
                      </a: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"value":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"bitnami_wordpress"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},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"name":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"ALLOW_EMPTY_PASSWORD"</a:t>
                      </a: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"value":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"yes"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}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]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}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]   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}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855" name="Google Shape;855;p83"/>
          <p:cNvSpPr txBox="1"/>
          <p:nvPr/>
        </p:nvSpPr>
        <p:spPr>
          <a:xfrm>
            <a:off x="3020350" y="1667550"/>
            <a:ext cx="14880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wp-dep.json</a:t>
            </a:r>
            <a:endParaRPr/>
          </a:p>
        </p:txBody>
      </p:sp>
      <p:sp>
        <p:nvSpPr>
          <p:cNvPr id="856" name="Google Shape;856;p83"/>
          <p:cNvSpPr txBox="1"/>
          <p:nvPr/>
        </p:nvSpPr>
        <p:spPr>
          <a:xfrm>
            <a:off x="5074125" y="896475"/>
            <a:ext cx="6009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I want a modified version of this JSON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857" name="Google Shape;857;p83"/>
          <p:cNvGraphicFramePr/>
          <p:nvPr/>
        </p:nvGraphicFramePr>
        <p:xfrm>
          <a:off x="6025200" y="15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5058525"/>
              </a:tblGrid>
              <a:tr h="289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local wp = import "wp-dev.json";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local cont = wp.spec.template.spec.containers[0];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wp {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"spec"+: {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"template"+: {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"spec"+: {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"containers": [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  cont {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      "env"+: [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        {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          "name": "WORDPRESS_BLOG_NAME",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          "value": "My blog"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        }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      ]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    }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]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}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}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}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858" name="Google Shape;858;p83"/>
          <p:cNvSpPr txBox="1"/>
          <p:nvPr/>
        </p:nvSpPr>
        <p:spPr>
          <a:xfrm>
            <a:off x="7116900" y="5966513"/>
            <a:ext cx="148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wp-dep2.jsonnet</a:t>
            </a:r>
            <a:endParaRPr/>
          </a:p>
        </p:txBody>
      </p:sp>
      <p:graphicFrame>
        <p:nvGraphicFramePr>
          <p:cNvPr id="859" name="Google Shape;859;p83"/>
          <p:cNvGraphicFramePr/>
          <p:nvPr/>
        </p:nvGraphicFramePr>
        <p:xfrm>
          <a:off x="571500" y="104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4107450"/>
              </a:tblGrid>
              <a:tr h="5441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"apiVersion":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"apps/v1beta1"</a:t>
                      </a: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"kind":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"Deployment"</a:t>
                      </a: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"metadata": 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"name":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"frontend-wp"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},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"spec": 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"replicas": </a:t>
                      </a:r>
                      <a:r>
                        <a:rPr lang="en-US" sz="11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"template": 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"spec": 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"containers": [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"name":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"wp"</a:t>
                      </a: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"image":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"bitnami/wordpress"</a:t>
                      </a: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"env": [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"name":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"WORDPRESS_DATABASE_NAME"</a:t>
                      </a: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"value":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"bitnami_wordpress"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},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"name":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"ALLOW_EMPTY_PASSWORD"</a:t>
                      </a: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"value":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"yes"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},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{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"name":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"WORDPRESS_BLOG_NAME"</a:t>
                      </a: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"value": </a:t>
                      </a:r>
                      <a:r>
                        <a:rPr lang="en-US" sz="11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"My Blog"</a:t>
                      </a:r>
                      <a:b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}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860" name="Google Shape;860;p83"/>
          <p:cNvSpPr/>
          <p:nvPr/>
        </p:nvSpPr>
        <p:spPr>
          <a:xfrm>
            <a:off x="6449975" y="3069700"/>
            <a:ext cx="3508200" cy="1808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1" name="Google Shape;861;p83"/>
          <p:cNvCxnSpPr/>
          <p:nvPr/>
        </p:nvCxnSpPr>
        <p:spPr>
          <a:xfrm rot="10800000">
            <a:off x="4735050" y="3728525"/>
            <a:ext cx="1305900" cy="15600"/>
          </a:xfrm>
          <a:prstGeom prst="straightConnector1">
            <a:avLst/>
          </a:prstGeom>
          <a:noFill/>
          <a:ln cap="flat" cmpd="sng" w="19050">
            <a:solidFill>
              <a:srgbClr val="EF432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2" name="Google Shape;862;p83">
            <a:hlinkClick r:id="rId3"/>
          </p:cNvPr>
          <p:cNvSpPr/>
          <p:nvPr/>
        </p:nvSpPr>
        <p:spPr>
          <a:xfrm>
            <a:off x="0" y="6731000"/>
            <a:ext cx="103632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84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2018 Bitnami. Proprietary and confidential.</a:t>
            </a:r>
            <a:endParaRPr/>
          </a:p>
        </p:txBody>
      </p:sp>
      <p:sp>
        <p:nvSpPr>
          <p:cNvPr id="868" name="Google Shape;868;p84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9" name="Google Shape;869;p84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Benefits</a:t>
            </a:r>
            <a:endParaRPr/>
          </a:p>
        </p:txBody>
      </p:sp>
      <p:sp>
        <p:nvSpPr>
          <p:cNvPr id="870" name="Google Shape;870;p84"/>
          <p:cNvSpPr txBox="1"/>
          <p:nvPr/>
        </p:nvSpPr>
        <p:spPr>
          <a:xfrm>
            <a:off x="865250" y="1126775"/>
            <a:ext cx="9061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Very flexible language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1" name="Google Shape;871;p84"/>
          <p:cNvSpPr txBox="1"/>
          <p:nvPr/>
        </p:nvSpPr>
        <p:spPr>
          <a:xfrm>
            <a:off x="865250" y="3717575"/>
            <a:ext cx="9061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There are libraries with the most common K8s objects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2" name="Google Shape;872;p84"/>
          <p:cNvSpPr txBox="1"/>
          <p:nvPr/>
        </p:nvSpPr>
        <p:spPr>
          <a:xfrm>
            <a:off x="865250" y="4631975"/>
            <a:ext cx="95019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3" name="Google Shape;873;p84"/>
          <p:cNvSpPr txBox="1"/>
          <p:nvPr/>
        </p:nvSpPr>
        <p:spPr>
          <a:xfrm>
            <a:off x="865250" y="2879375"/>
            <a:ext cx="9061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Several functions available for more complex operations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4" name="Google Shape;874;p84"/>
          <p:cNvSpPr txBox="1"/>
          <p:nvPr/>
        </p:nvSpPr>
        <p:spPr>
          <a:xfrm>
            <a:off x="865250" y="2041175"/>
            <a:ext cx="9061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1 big template → different files with little modifications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5" name="Google Shape;875;p84">
            <a:hlinkClick r:id="rId3"/>
          </p:cNvPr>
          <p:cNvSpPr/>
          <p:nvPr/>
        </p:nvSpPr>
        <p:spPr>
          <a:xfrm>
            <a:off x="0" y="6731000"/>
            <a:ext cx="105156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5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2018 Bitnami. Proprietary and confidential.</a:t>
            </a:r>
            <a:endParaRPr/>
          </a:p>
        </p:txBody>
      </p:sp>
      <p:sp>
        <p:nvSpPr>
          <p:cNvPr id="881" name="Google Shape;881;p85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2" name="Google Shape;882;p85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Kubecfg</a:t>
            </a:r>
            <a:endParaRPr/>
          </a:p>
        </p:txBody>
      </p:sp>
      <p:sp>
        <p:nvSpPr>
          <p:cNvPr id="883" name="Google Shape;883;p85"/>
          <p:cNvSpPr txBox="1"/>
          <p:nvPr/>
        </p:nvSpPr>
        <p:spPr>
          <a:xfrm>
            <a:off x="788775" y="1126775"/>
            <a:ext cx="9138000" cy="45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Built for declarative, “gitops” workflow.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JSON, YAML, jsonnet input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Whole config in one invocation, not separate fragments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Optimised for automated pipelines, rather than interactive use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Simple client-side tool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Obeys RBAC.  No need for an “admin” uber-job in-cluster</a:t>
            </a:r>
            <a:endParaRPr sz="2400">
              <a:solidFill>
                <a:srgbClr val="1C2A3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1600"/>
              </a:spcBef>
              <a:spcAft>
                <a:spcPts val="1000"/>
              </a:spcAft>
              <a:buClr>
                <a:srgbClr val="1C2A38"/>
              </a:buClr>
              <a:buSzPts val="2400"/>
              <a:buChar char="●"/>
            </a:pPr>
            <a:r>
              <a:rPr lang="en-US" sz="2400">
                <a:solidFill>
                  <a:srgbClr val="1C2A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Github: </a:t>
            </a:r>
            <a:r>
              <a:rPr lang="en-US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https://github.com/anguslees/kubecfg</a:t>
            </a:r>
            <a:r>
              <a:rPr lang="en-US" sz="2400">
                <a:solidFill>
                  <a:srgbClr val="1C2A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4" name="Google Shape;884;p85">
            <a:hlinkClick r:id="rId4"/>
          </p:cNvPr>
          <p:cNvSpPr/>
          <p:nvPr/>
        </p:nvSpPr>
        <p:spPr>
          <a:xfrm>
            <a:off x="0" y="6731000"/>
            <a:ext cx="105156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9"/>
          <p:cNvSpPr txBox="1"/>
          <p:nvPr>
            <p:ph type="title"/>
          </p:nvPr>
        </p:nvSpPr>
        <p:spPr>
          <a:xfrm>
            <a:off x="4252325" y="3502875"/>
            <a:ext cx="68739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I - The concept of packaging: Helm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0" name="Google Shape;480;p59">
            <a:hlinkClick r:id="rId3"/>
          </p:cNvPr>
          <p:cNvSpPr/>
          <p:nvPr/>
        </p:nvSpPr>
        <p:spPr>
          <a:xfrm>
            <a:off x="0" y="6731000"/>
            <a:ext cx="29697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86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2018 Bitnami. Proprietary and confidential.</a:t>
            </a:r>
            <a:endParaRPr/>
          </a:p>
        </p:txBody>
      </p:sp>
      <p:sp>
        <p:nvSpPr>
          <p:cNvPr id="890" name="Google Shape;890;p86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1" name="Google Shape;891;p86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Kubecfg (ii)</a:t>
            </a:r>
            <a:endParaRPr/>
          </a:p>
        </p:txBody>
      </p:sp>
      <p:sp>
        <p:nvSpPr>
          <p:cNvPr id="892" name="Google Shape;892;p86"/>
          <p:cNvSpPr txBox="1"/>
          <p:nvPr/>
        </p:nvSpPr>
        <p:spPr>
          <a:xfrm>
            <a:off x="865250" y="1126775"/>
            <a:ext cx="9061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1C2A38"/>
              </a:buClr>
              <a:buSzPts val="2400"/>
              <a:buChar char="●"/>
            </a:pPr>
            <a:r>
              <a:rPr lang="en-US" sz="2400">
                <a:solidFill>
                  <a:srgbClr val="1C2A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kubecfg expands jsonnet, and walks down the result looking for k8s objects</a:t>
            </a:r>
            <a:endParaRPr sz="2400">
              <a:solidFill>
                <a:srgbClr val="1C2A3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2A38"/>
              </a:buClr>
              <a:buSzPts val="2400"/>
              <a:buChar char="○"/>
            </a:pPr>
            <a:r>
              <a:rPr lang="en-US" sz="2400">
                <a:solidFill>
                  <a:srgbClr val="1C2A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Expands arrays → items</a:t>
            </a:r>
            <a:endParaRPr sz="2400">
              <a:solidFill>
                <a:srgbClr val="1C2A3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2A38"/>
              </a:buClr>
              <a:buSzPts val="2400"/>
              <a:buChar char="○"/>
            </a:pPr>
            <a:r>
              <a:rPr lang="en-US" sz="2400">
                <a:solidFill>
                  <a:srgbClr val="1C2A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Expands objects → values</a:t>
            </a:r>
            <a:endParaRPr sz="2400">
              <a:solidFill>
                <a:srgbClr val="1C2A3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2A38"/>
              </a:buClr>
              <a:buSzPts val="2400"/>
              <a:buChar char="○"/>
            </a:pPr>
            <a:r>
              <a:rPr lang="en-US" sz="2400">
                <a:solidFill>
                  <a:srgbClr val="1C2A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Expands k8s v1.List → items</a:t>
            </a:r>
            <a:endParaRPr sz="2400">
              <a:solidFill>
                <a:srgbClr val="1C2A3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1C2A38"/>
              </a:buClr>
              <a:buSzPts val="2400"/>
              <a:buChar char="●"/>
            </a:pPr>
            <a:r>
              <a:rPr lang="en-US" sz="2400">
                <a:solidFill>
                  <a:srgbClr val="1C2A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Adds ability to import by URL, not just file paths</a:t>
            </a:r>
            <a:endParaRPr sz="2400">
              <a:solidFill>
                <a:srgbClr val="1C2A3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1C2A38"/>
              </a:buClr>
              <a:buSzPts val="2400"/>
              <a:buChar char="●"/>
            </a:pPr>
            <a:r>
              <a:rPr lang="en-US" sz="2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Main subcommands:</a:t>
            </a:r>
            <a:endParaRPr sz="24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1C2A38"/>
              </a:buClr>
              <a:buSzPts val="2400"/>
              <a:buChar char="○"/>
            </a:pPr>
            <a:r>
              <a:rPr b="1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kubecfg validate</a:t>
            </a: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Read-only.  Run from tests/CI.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1C2A38"/>
              </a:buClr>
              <a:buSzPts val="2400"/>
              <a:buChar char="○"/>
            </a:pPr>
            <a:r>
              <a:rPr b="1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kubecfg update</a:t>
            </a: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Push configs to cluster.  Run from release branch/CD.</a:t>
            </a:r>
            <a:endParaRPr sz="2400">
              <a:solidFill>
                <a:srgbClr val="1C2A3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3" name="Google Shape;893;p86">
            <a:hlinkClick r:id="rId3"/>
          </p:cNvPr>
          <p:cNvSpPr/>
          <p:nvPr/>
        </p:nvSpPr>
        <p:spPr>
          <a:xfrm>
            <a:off x="0" y="6731000"/>
            <a:ext cx="105156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87"/>
          <p:cNvSpPr txBox="1"/>
          <p:nvPr>
            <p:ph type="title"/>
          </p:nvPr>
        </p:nvSpPr>
        <p:spPr>
          <a:xfrm>
            <a:off x="4110749" y="3502875"/>
            <a:ext cx="7015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II</a:t>
            </a:r>
            <a:r>
              <a:rPr lang="en-US"/>
              <a:t>I</a:t>
            </a:r>
            <a:r>
              <a:rPr lang="en-US"/>
              <a:t> - Creating users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99" name="Google Shape;89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9825" y="4369720"/>
            <a:ext cx="1246550" cy="5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87">
            <a:hlinkClick r:id="rId4"/>
          </p:cNvPr>
          <p:cNvSpPr/>
          <p:nvPr/>
        </p:nvSpPr>
        <p:spPr>
          <a:xfrm>
            <a:off x="0" y="6731000"/>
            <a:ext cx="3621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88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Up until now...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6" name="Google Shape;906;p88"/>
          <p:cNvSpPr txBox="1"/>
          <p:nvPr>
            <p:ph idx="12" type="sldNum"/>
          </p:nvPr>
        </p:nvSpPr>
        <p:spPr>
          <a:xfrm>
            <a:off x="11320463" y="65613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7" name="Google Shape;907;p88"/>
          <p:cNvSpPr/>
          <p:nvPr/>
        </p:nvSpPr>
        <p:spPr>
          <a:xfrm>
            <a:off x="2042475" y="4454862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88"/>
          <p:cNvSpPr/>
          <p:nvPr/>
        </p:nvSpPr>
        <p:spPr>
          <a:xfrm>
            <a:off x="3194625" y="4454850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88"/>
          <p:cNvSpPr/>
          <p:nvPr/>
        </p:nvSpPr>
        <p:spPr>
          <a:xfrm>
            <a:off x="890325" y="4454850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88"/>
          <p:cNvSpPr/>
          <p:nvPr/>
        </p:nvSpPr>
        <p:spPr>
          <a:xfrm>
            <a:off x="890325" y="1457850"/>
            <a:ext cx="3100800" cy="29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1" name="Google Shape;911;p88"/>
          <p:cNvGrpSpPr/>
          <p:nvPr/>
        </p:nvGrpSpPr>
        <p:grpSpPr>
          <a:xfrm>
            <a:off x="2049288" y="2516627"/>
            <a:ext cx="782825" cy="782825"/>
            <a:chOff x="2338050" y="1150865"/>
            <a:chExt cx="782825" cy="782825"/>
          </a:xfrm>
        </p:grpSpPr>
        <p:pic>
          <p:nvPicPr>
            <p:cNvPr id="912" name="Google Shape;912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8050" y="11508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3" name="Google Shape;913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37188" y="1343175"/>
              <a:ext cx="384550" cy="384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4" name="Google Shape;914;p88"/>
          <p:cNvGrpSpPr/>
          <p:nvPr/>
        </p:nvGrpSpPr>
        <p:grpSpPr>
          <a:xfrm>
            <a:off x="1062625" y="3263140"/>
            <a:ext cx="782825" cy="782825"/>
            <a:chOff x="2338050" y="1150865"/>
            <a:chExt cx="782825" cy="782825"/>
          </a:xfrm>
        </p:grpSpPr>
        <p:pic>
          <p:nvPicPr>
            <p:cNvPr id="915" name="Google Shape;915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8050" y="11508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6" name="Google Shape;916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37188" y="1343175"/>
              <a:ext cx="384550" cy="384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7" name="Google Shape;917;p88"/>
          <p:cNvGrpSpPr/>
          <p:nvPr/>
        </p:nvGrpSpPr>
        <p:grpSpPr>
          <a:xfrm>
            <a:off x="2913013" y="1681065"/>
            <a:ext cx="782825" cy="782825"/>
            <a:chOff x="6633513" y="1150865"/>
            <a:chExt cx="782825" cy="782825"/>
          </a:xfrm>
        </p:grpSpPr>
        <p:pic>
          <p:nvPicPr>
            <p:cNvPr id="918" name="Google Shape;918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33513" y="11508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9" name="Google Shape;919;p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9990" y="1323949"/>
              <a:ext cx="443500" cy="436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0" name="Google Shape;920;p88"/>
          <p:cNvGrpSpPr/>
          <p:nvPr/>
        </p:nvGrpSpPr>
        <p:grpSpPr>
          <a:xfrm>
            <a:off x="1062625" y="1612002"/>
            <a:ext cx="782825" cy="782825"/>
            <a:chOff x="6633513" y="1150865"/>
            <a:chExt cx="782825" cy="782825"/>
          </a:xfrm>
        </p:grpSpPr>
        <p:pic>
          <p:nvPicPr>
            <p:cNvPr id="921" name="Google Shape;921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33513" y="11508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2" name="Google Shape;922;p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9990" y="1323949"/>
              <a:ext cx="443500" cy="436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3" name="Google Shape;923;p88"/>
          <p:cNvGrpSpPr/>
          <p:nvPr/>
        </p:nvGrpSpPr>
        <p:grpSpPr>
          <a:xfrm>
            <a:off x="3108813" y="3214240"/>
            <a:ext cx="782825" cy="782825"/>
            <a:chOff x="4331288" y="3646190"/>
            <a:chExt cx="782825" cy="782825"/>
          </a:xfrm>
        </p:grpSpPr>
        <p:pic>
          <p:nvPicPr>
            <p:cNvPr id="924" name="Google Shape;924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31288" y="3646190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5" name="Google Shape;925;p8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83500" y="3766373"/>
              <a:ext cx="478400" cy="542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88"/>
          <p:cNvSpPr txBox="1"/>
          <p:nvPr/>
        </p:nvSpPr>
        <p:spPr>
          <a:xfrm>
            <a:off x="4382700" y="1244325"/>
            <a:ext cx="7023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We’ve been accessing the cluster with admin credentials 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7" name="Google Shape;927;p88"/>
          <p:cNvSpPr txBox="1"/>
          <p:nvPr/>
        </p:nvSpPr>
        <p:spPr>
          <a:xfrm>
            <a:off x="4382700" y="2158725"/>
            <a:ext cx="7023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a real cluster we may want to have different users, groups and privileges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928" name="Google Shape;928;p88"/>
          <p:cNvGrpSpPr/>
          <p:nvPr/>
        </p:nvGrpSpPr>
        <p:grpSpPr>
          <a:xfrm>
            <a:off x="4720275" y="3985127"/>
            <a:ext cx="1035600" cy="829648"/>
            <a:chOff x="10894950" y="296302"/>
            <a:chExt cx="1035600" cy="829648"/>
          </a:xfrm>
        </p:grpSpPr>
        <p:sp>
          <p:nvSpPr>
            <p:cNvPr id="929" name="Google Shape;929;p88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1F9B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88"/>
            <p:cNvSpPr txBox="1"/>
            <p:nvPr/>
          </p:nvSpPr>
          <p:spPr>
            <a:xfrm>
              <a:off x="10894950" y="760850"/>
              <a:ext cx="1035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1F9AD8"/>
                  </a:solidFill>
                </a:rPr>
                <a:t>Developer</a:t>
              </a:r>
              <a:endParaRPr>
                <a:solidFill>
                  <a:srgbClr val="1F9AD8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F9AD8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F9AD8"/>
                </a:solidFill>
              </a:endParaRPr>
            </a:p>
          </p:txBody>
        </p:sp>
      </p:grpSp>
      <p:sp>
        <p:nvSpPr>
          <p:cNvPr id="931" name="Google Shape;931;p88"/>
          <p:cNvSpPr txBox="1"/>
          <p:nvPr/>
        </p:nvSpPr>
        <p:spPr>
          <a:xfrm>
            <a:off x="5861725" y="3985125"/>
            <a:ext cx="2162700" cy="672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user: juan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group: dev</a:t>
            </a:r>
            <a:endParaRPr/>
          </a:p>
        </p:txBody>
      </p:sp>
      <p:grpSp>
        <p:nvGrpSpPr>
          <p:cNvPr id="932" name="Google Shape;932;p88"/>
          <p:cNvGrpSpPr/>
          <p:nvPr/>
        </p:nvGrpSpPr>
        <p:grpSpPr>
          <a:xfrm>
            <a:off x="4720275" y="3070727"/>
            <a:ext cx="1035600" cy="829648"/>
            <a:chOff x="10894950" y="296302"/>
            <a:chExt cx="1035600" cy="829648"/>
          </a:xfrm>
        </p:grpSpPr>
        <p:sp>
          <p:nvSpPr>
            <p:cNvPr id="933" name="Google Shape;933;p88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1F9B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88"/>
            <p:cNvSpPr txBox="1"/>
            <p:nvPr/>
          </p:nvSpPr>
          <p:spPr>
            <a:xfrm>
              <a:off x="10894950" y="760850"/>
              <a:ext cx="1035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1F9AD8"/>
                  </a:solidFill>
                </a:rPr>
                <a:t>Developer</a:t>
              </a:r>
              <a:endParaRPr>
                <a:solidFill>
                  <a:srgbClr val="1F9AD8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F9AD8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F9AD8"/>
                </a:solidFill>
              </a:endParaRPr>
            </a:p>
          </p:txBody>
        </p:sp>
      </p:grpSp>
      <p:sp>
        <p:nvSpPr>
          <p:cNvPr id="935" name="Google Shape;935;p88"/>
          <p:cNvSpPr txBox="1"/>
          <p:nvPr/>
        </p:nvSpPr>
        <p:spPr>
          <a:xfrm>
            <a:off x="5861725" y="3070725"/>
            <a:ext cx="2162700" cy="672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user: jsalmeron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group: dev, tech-lead</a:t>
            </a:r>
            <a:endParaRPr/>
          </a:p>
        </p:txBody>
      </p:sp>
      <p:sp>
        <p:nvSpPr>
          <p:cNvPr id="936" name="Google Shape;936;p88"/>
          <p:cNvSpPr txBox="1"/>
          <p:nvPr/>
        </p:nvSpPr>
        <p:spPr>
          <a:xfrm>
            <a:off x="9443125" y="2994525"/>
            <a:ext cx="2162700" cy="672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user: jjo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group: sre, tech-lead</a:t>
            </a:r>
            <a:endParaRPr/>
          </a:p>
        </p:txBody>
      </p:sp>
      <p:sp>
        <p:nvSpPr>
          <p:cNvPr id="937" name="Google Shape;937;p88"/>
          <p:cNvSpPr txBox="1"/>
          <p:nvPr/>
        </p:nvSpPr>
        <p:spPr>
          <a:xfrm>
            <a:off x="9443125" y="3985125"/>
            <a:ext cx="2162700" cy="672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user: dbarranco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group: sre, devops</a:t>
            </a:r>
            <a:endParaRPr/>
          </a:p>
        </p:txBody>
      </p:sp>
      <p:grpSp>
        <p:nvGrpSpPr>
          <p:cNvPr id="938" name="Google Shape;938;p88"/>
          <p:cNvGrpSpPr/>
          <p:nvPr/>
        </p:nvGrpSpPr>
        <p:grpSpPr>
          <a:xfrm>
            <a:off x="8051025" y="3001802"/>
            <a:ext cx="1401300" cy="829648"/>
            <a:chOff x="10674625" y="296302"/>
            <a:chExt cx="1401300" cy="829648"/>
          </a:xfrm>
        </p:grpSpPr>
        <p:sp>
          <p:nvSpPr>
            <p:cNvPr id="939" name="Google Shape;939;p88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82C2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88"/>
            <p:cNvSpPr txBox="1"/>
            <p:nvPr/>
          </p:nvSpPr>
          <p:spPr>
            <a:xfrm>
              <a:off x="10674625" y="760850"/>
              <a:ext cx="14013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1F9AD8"/>
                  </a:solidFill>
                </a:rPr>
                <a:t>  </a:t>
              </a:r>
              <a:r>
                <a:rPr lang="en-US">
                  <a:solidFill>
                    <a:srgbClr val="82C241"/>
                  </a:solidFill>
                </a:rPr>
                <a:t>Administrator</a:t>
              </a:r>
              <a:endParaRPr>
                <a:solidFill>
                  <a:srgbClr val="82C241"/>
                </a:solidFill>
              </a:endParaRPr>
            </a:p>
          </p:txBody>
        </p:sp>
      </p:grpSp>
      <p:grpSp>
        <p:nvGrpSpPr>
          <p:cNvPr id="941" name="Google Shape;941;p88"/>
          <p:cNvGrpSpPr/>
          <p:nvPr/>
        </p:nvGrpSpPr>
        <p:grpSpPr>
          <a:xfrm>
            <a:off x="8051025" y="3992402"/>
            <a:ext cx="1401300" cy="829648"/>
            <a:chOff x="10674625" y="296302"/>
            <a:chExt cx="1401300" cy="829648"/>
          </a:xfrm>
        </p:grpSpPr>
        <p:sp>
          <p:nvSpPr>
            <p:cNvPr id="942" name="Google Shape;942;p88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82C2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88"/>
            <p:cNvSpPr txBox="1"/>
            <p:nvPr/>
          </p:nvSpPr>
          <p:spPr>
            <a:xfrm>
              <a:off x="10674625" y="760850"/>
              <a:ext cx="14013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1F9AD8"/>
                  </a:solidFill>
                </a:rPr>
                <a:t>  </a:t>
              </a:r>
              <a:r>
                <a:rPr lang="en-US">
                  <a:solidFill>
                    <a:srgbClr val="82C241"/>
                  </a:solidFill>
                </a:rPr>
                <a:t>Administrator</a:t>
              </a:r>
              <a:endParaRPr>
                <a:solidFill>
                  <a:srgbClr val="82C241"/>
                </a:solidFill>
              </a:endParaRPr>
            </a:p>
          </p:txBody>
        </p:sp>
      </p:grpSp>
      <p:graphicFrame>
        <p:nvGraphicFramePr>
          <p:cNvPr id="944" name="Google Shape;944;p88"/>
          <p:cNvGraphicFramePr/>
          <p:nvPr/>
        </p:nvGraphicFramePr>
        <p:xfrm>
          <a:off x="6274225" y="574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3544725"/>
              </a:tblGrid>
              <a:tr h="442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 create user ...</a:t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945" name="Google Shape;945;p88"/>
          <p:cNvSpPr txBox="1"/>
          <p:nvPr/>
        </p:nvSpPr>
        <p:spPr>
          <a:xfrm>
            <a:off x="4535100" y="4978125"/>
            <a:ext cx="7023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in Kubernetes everything is modelled as an API Object, maybe there’s something like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46" name="Google Shape;946;p88"/>
          <p:cNvCxnSpPr/>
          <p:nvPr/>
        </p:nvCxnSpPr>
        <p:spPr>
          <a:xfrm>
            <a:off x="5941200" y="5947125"/>
            <a:ext cx="42420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47" name="Google Shape;947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00200" y="457859"/>
            <a:ext cx="796450" cy="332472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88">
            <a:hlinkClick r:id="rId8"/>
          </p:cNvPr>
          <p:cNvSpPr/>
          <p:nvPr/>
        </p:nvSpPr>
        <p:spPr>
          <a:xfrm>
            <a:off x="0" y="6731000"/>
            <a:ext cx="483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89"/>
          <p:cNvSpPr/>
          <p:nvPr/>
        </p:nvSpPr>
        <p:spPr>
          <a:xfrm>
            <a:off x="1243900" y="2659975"/>
            <a:ext cx="4323000" cy="61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89"/>
          <p:cNvSpPr txBox="1"/>
          <p:nvPr>
            <p:ph type="title"/>
          </p:nvPr>
        </p:nvSpPr>
        <p:spPr>
          <a:xfrm>
            <a:off x="495300" y="317500"/>
            <a:ext cx="7300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User management in Kubernetes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5" name="Google Shape;955;p89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56" name="Google Shape;95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200" y="457859"/>
            <a:ext cx="796450" cy="332472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89"/>
          <p:cNvSpPr txBox="1"/>
          <p:nvPr/>
        </p:nvSpPr>
        <p:spPr>
          <a:xfrm>
            <a:off x="495300" y="1358525"/>
            <a:ext cx="7964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Kubernetes provides no API objects for users* 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8" name="Google Shape;958;p89"/>
          <p:cNvSpPr txBox="1"/>
          <p:nvPr/>
        </p:nvSpPr>
        <p:spPr>
          <a:xfrm>
            <a:off x="495300" y="2044325"/>
            <a:ext cx="8713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management must be configured by the cluster administrator. Examples: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9" name="Google Shape;959;p89"/>
          <p:cNvSpPr txBox="1"/>
          <p:nvPr/>
        </p:nvSpPr>
        <p:spPr>
          <a:xfrm>
            <a:off x="1409700" y="2730125"/>
            <a:ext cx="4266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Certificate-based authentication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0" name="Google Shape;960;p89"/>
          <p:cNvSpPr txBox="1"/>
          <p:nvPr/>
        </p:nvSpPr>
        <p:spPr>
          <a:xfrm>
            <a:off x="1409700" y="3435163"/>
            <a:ext cx="4266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Token-based authentication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1" name="Google Shape;961;p89"/>
          <p:cNvSpPr txBox="1"/>
          <p:nvPr/>
        </p:nvSpPr>
        <p:spPr>
          <a:xfrm>
            <a:off x="1409700" y="4120963"/>
            <a:ext cx="4266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Basic authentication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2" name="Google Shape;962;p89"/>
          <p:cNvSpPr txBox="1"/>
          <p:nvPr/>
        </p:nvSpPr>
        <p:spPr>
          <a:xfrm>
            <a:off x="1409700" y="4806763"/>
            <a:ext cx="4266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OAuth2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3" name="Google Shape;963;p89"/>
          <p:cNvSpPr txBox="1"/>
          <p:nvPr/>
        </p:nvSpPr>
        <p:spPr>
          <a:xfrm>
            <a:off x="696600" y="5721175"/>
            <a:ext cx="7964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*At least something like we have for Deployments, Pods… etc. </a:t>
            </a:r>
            <a:endParaRPr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4" name="Google Shape;964;p89">
            <a:hlinkClick r:id="rId4"/>
          </p:cNvPr>
          <p:cNvSpPr/>
          <p:nvPr/>
        </p:nvSpPr>
        <p:spPr>
          <a:xfrm>
            <a:off x="0" y="6731000"/>
            <a:ext cx="6036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90"/>
          <p:cNvSpPr txBox="1"/>
          <p:nvPr>
            <p:ph type="title"/>
          </p:nvPr>
        </p:nvSpPr>
        <p:spPr>
          <a:xfrm>
            <a:off x="495300" y="317500"/>
            <a:ext cx="7300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Certificate-based authentication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0" name="Google Shape;970;p90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1" name="Google Shape;97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200" y="457859"/>
            <a:ext cx="796450" cy="332472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90"/>
          <p:cNvSpPr txBox="1"/>
          <p:nvPr/>
        </p:nvSpPr>
        <p:spPr>
          <a:xfrm>
            <a:off x="495300" y="1206125"/>
            <a:ext cx="7229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Kubernetes is configured with a Certificate Authority (CA)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3" name="Google Shape;973;p90"/>
          <p:cNvSpPr txBox="1"/>
          <p:nvPr/>
        </p:nvSpPr>
        <p:spPr>
          <a:xfrm>
            <a:off x="495300" y="2882525"/>
            <a:ext cx="9323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 SSL certificate signed with this CA will be accepted by the Kubernetes API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74" name="Google Shape;97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3475" y="1206125"/>
            <a:ext cx="552361" cy="4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90"/>
          <p:cNvSpPr txBox="1"/>
          <p:nvPr/>
        </p:nvSpPr>
        <p:spPr>
          <a:xfrm>
            <a:off x="495300" y="4558925"/>
            <a:ext cx="871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important fields in the SSL certificate: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6" name="Google Shape;976;p90"/>
          <p:cNvSpPr txBox="1"/>
          <p:nvPr/>
        </p:nvSpPr>
        <p:spPr>
          <a:xfrm>
            <a:off x="1104900" y="5016125"/>
            <a:ext cx="87138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Common Name (CN): Kubernetes will interpret this value as the </a:t>
            </a:r>
            <a:r>
              <a:rPr b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</a:t>
            </a:r>
            <a:endParaRPr b="1"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7" name="Google Shape;977;p90"/>
          <p:cNvSpPr txBox="1"/>
          <p:nvPr/>
        </p:nvSpPr>
        <p:spPr>
          <a:xfrm>
            <a:off x="1104900" y="5473325"/>
            <a:ext cx="87138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Organization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(O): Kubernetes will interpret this value as the </a:t>
            </a:r>
            <a:r>
              <a:rPr b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</a:t>
            </a:r>
            <a:endParaRPr b="1"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978" name="Google Shape;978;p90"/>
          <p:cNvGraphicFramePr/>
          <p:nvPr/>
        </p:nvGraphicFramePr>
        <p:xfrm>
          <a:off x="1021250" y="189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3693100"/>
              </a:tblGrid>
              <a:tr h="416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/etc/kubernetes/pki/ca.crt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9" name="Google Shape;979;p90"/>
          <p:cNvGraphicFramePr/>
          <p:nvPr/>
        </p:nvGraphicFramePr>
        <p:xfrm>
          <a:off x="6507650" y="189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3693100"/>
              </a:tblGrid>
              <a:tr h="416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/etc/kubernetes/pki/ca.key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pic>
        <p:nvPicPr>
          <p:cNvPr id="980" name="Google Shape;980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54225" y="1819325"/>
            <a:ext cx="479400" cy="4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90"/>
          <p:cNvSpPr txBox="1"/>
          <p:nvPr/>
        </p:nvSpPr>
        <p:spPr>
          <a:xfrm>
            <a:off x="7532950" y="2273813"/>
            <a:ext cx="16425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Private key</a:t>
            </a:r>
            <a:endParaRPr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2" name="Google Shape;982;p90"/>
          <p:cNvSpPr txBox="1"/>
          <p:nvPr/>
        </p:nvSpPr>
        <p:spPr>
          <a:xfrm>
            <a:off x="2046550" y="2273813"/>
            <a:ext cx="16425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Public</a:t>
            </a:r>
            <a:r>
              <a:rPr lang="en-US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certificate</a:t>
            </a:r>
            <a:endParaRPr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3" name="Google Shape;983;p90"/>
          <p:cNvSpPr txBox="1"/>
          <p:nvPr/>
        </p:nvSpPr>
        <p:spPr>
          <a:xfrm>
            <a:off x="495300" y="3720725"/>
            <a:ext cx="9323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Possible options for creating certificates: OpenSSL or CloudFlare's PKI toolkit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4" name="Google Shape;984;p90"/>
          <p:cNvSpPr/>
          <p:nvPr/>
        </p:nvSpPr>
        <p:spPr>
          <a:xfrm>
            <a:off x="5065650" y="3731300"/>
            <a:ext cx="1482900" cy="479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90">
            <a:hlinkClick r:id="rId6"/>
          </p:cNvPr>
          <p:cNvSpPr/>
          <p:nvPr/>
        </p:nvSpPr>
        <p:spPr>
          <a:xfrm>
            <a:off x="0" y="6731000"/>
            <a:ext cx="7242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91"/>
          <p:cNvSpPr txBox="1"/>
          <p:nvPr>
            <p:ph type="title"/>
          </p:nvPr>
        </p:nvSpPr>
        <p:spPr>
          <a:xfrm>
            <a:off x="495300" y="317500"/>
            <a:ext cx="7300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Creating user certificate: steps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1" name="Google Shape;991;p91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2" name="Google Shape;99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200" y="457859"/>
            <a:ext cx="796450" cy="3324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93" name="Google Shape;993;p91"/>
          <p:cNvGraphicFramePr/>
          <p:nvPr/>
        </p:nvGraphicFramePr>
        <p:xfrm>
          <a:off x="1554650" y="2719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8837800"/>
              </a:tblGrid>
              <a:tr h="467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openssl req -new -key juan.key -out juan.csr -subj "/CN=juan/O=devs"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4" name="Google Shape;994;p91"/>
          <p:cNvGraphicFramePr/>
          <p:nvPr/>
        </p:nvGraphicFramePr>
        <p:xfrm>
          <a:off x="1554650" y="158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6611425"/>
              </a:tblGrid>
              <a:tr h="416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openssl genrsa -out juan.key 2048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5" name="Google Shape;995;p91"/>
          <p:cNvGraphicFramePr/>
          <p:nvPr/>
        </p:nvGraphicFramePr>
        <p:xfrm>
          <a:off x="1593700" y="514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8520325"/>
              </a:tblGrid>
              <a:tr h="613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openssl x509 -req -in juan.csr -CA CA_LOCATION/ca.crt -CAkey CA_LOCATION/ca.key -CAcreateserial -out juan.crt -days 500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pic>
        <p:nvPicPr>
          <p:cNvPr id="996" name="Google Shape;996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3725" y="4532450"/>
            <a:ext cx="552361" cy="4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91"/>
          <p:cNvSpPr txBox="1"/>
          <p:nvPr/>
        </p:nvSpPr>
        <p:spPr>
          <a:xfrm>
            <a:off x="1333500" y="983750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private key (if it does not exist)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998" name="Google Shape;998;p91"/>
          <p:cNvGrpSpPr/>
          <p:nvPr/>
        </p:nvGrpSpPr>
        <p:grpSpPr>
          <a:xfrm>
            <a:off x="196575" y="2303602"/>
            <a:ext cx="1035600" cy="829648"/>
            <a:chOff x="10894950" y="296302"/>
            <a:chExt cx="1035600" cy="829648"/>
          </a:xfrm>
        </p:grpSpPr>
        <p:sp>
          <p:nvSpPr>
            <p:cNvPr id="999" name="Google Shape;999;p91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1F9B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91"/>
            <p:cNvSpPr txBox="1"/>
            <p:nvPr/>
          </p:nvSpPr>
          <p:spPr>
            <a:xfrm>
              <a:off x="10894950" y="760850"/>
              <a:ext cx="1035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1F9AD8"/>
                  </a:solidFill>
                </a:rPr>
                <a:t>Developer</a:t>
              </a:r>
              <a:endParaRPr>
                <a:solidFill>
                  <a:srgbClr val="1F9AD8"/>
                </a:solidFill>
              </a:endParaRPr>
            </a:p>
          </p:txBody>
        </p:sp>
      </p:grpSp>
      <p:sp>
        <p:nvSpPr>
          <p:cNvPr id="1001" name="Google Shape;1001;p91"/>
          <p:cNvSpPr txBox="1"/>
          <p:nvPr/>
        </p:nvSpPr>
        <p:spPr>
          <a:xfrm>
            <a:off x="1333500" y="2126750"/>
            <a:ext cx="4866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certificate signing request (CSR)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2" name="Google Shape;1002;p91"/>
          <p:cNvSpPr txBox="1"/>
          <p:nvPr/>
        </p:nvSpPr>
        <p:spPr>
          <a:xfrm>
            <a:off x="1333500" y="4551500"/>
            <a:ext cx="63654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certificate from CSR using the cluster authority  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3" name="Google Shape;1003;p91"/>
          <p:cNvSpPr/>
          <p:nvPr/>
        </p:nvSpPr>
        <p:spPr>
          <a:xfrm>
            <a:off x="1245900" y="1081025"/>
            <a:ext cx="185400" cy="3014400"/>
          </a:xfrm>
          <a:prstGeom prst="leftBrace">
            <a:avLst>
              <a:gd fmla="val 8333" name="adj1"/>
              <a:gd fmla="val 49742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4" name="Google Shape;1004;p91"/>
          <p:cNvGrpSpPr/>
          <p:nvPr/>
        </p:nvGrpSpPr>
        <p:grpSpPr>
          <a:xfrm>
            <a:off x="13725" y="4803527"/>
            <a:ext cx="1401300" cy="829648"/>
            <a:chOff x="10674625" y="296302"/>
            <a:chExt cx="1401300" cy="829648"/>
          </a:xfrm>
        </p:grpSpPr>
        <p:sp>
          <p:nvSpPr>
            <p:cNvPr id="1005" name="Google Shape;1005;p91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82C2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91"/>
            <p:cNvSpPr txBox="1"/>
            <p:nvPr/>
          </p:nvSpPr>
          <p:spPr>
            <a:xfrm>
              <a:off x="10674625" y="760850"/>
              <a:ext cx="14013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1F9AD8"/>
                  </a:solidFill>
                </a:rPr>
                <a:t>  </a:t>
              </a:r>
              <a:r>
                <a:rPr lang="en-US">
                  <a:solidFill>
                    <a:srgbClr val="82C241"/>
                  </a:solidFill>
                </a:rPr>
                <a:t>Administrator</a:t>
              </a:r>
              <a:endParaRPr>
                <a:solidFill>
                  <a:srgbClr val="82C241"/>
                </a:solidFill>
              </a:endParaRPr>
            </a:p>
          </p:txBody>
        </p:sp>
      </p:grpSp>
      <p:sp>
        <p:nvSpPr>
          <p:cNvPr id="1007" name="Google Shape;1007;p91"/>
          <p:cNvSpPr/>
          <p:nvPr/>
        </p:nvSpPr>
        <p:spPr>
          <a:xfrm>
            <a:off x="1245900" y="4540350"/>
            <a:ext cx="185400" cy="1356000"/>
          </a:xfrm>
          <a:prstGeom prst="leftBrace">
            <a:avLst>
              <a:gd fmla="val 8333" name="adj1"/>
              <a:gd fmla="val 49742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91"/>
          <p:cNvSpPr txBox="1"/>
          <p:nvPr/>
        </p:nvSpPr>
        <p:spPr>
          <a:xfrm>
            <a:off x="8307825" y="3202550"/>
            <a:ext cx="7965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</a:t>
            </a:r>
            <a:endParaRPr/>
          </a:p>
        </p:txBody>
      </p:sp>
      <p:sp>
        <p:nvSpPr>
          <p:cNvPr id="1009" name="Google Shape;1009;p91"/>
          <p:cNvSpPr txBox="1"/>
          <p:nvPr/>
        </p:nvSpPr>
        <p:spPr>
          <a:xfrm>
            <a:off x="9197500" y="3230595"/>
            <a:ext cx="7965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</a:t>
            </a:r>
            <a:endParaRPr/>
          </a:p>
        </p:txBody>
      </p:sp>
      <p:sp>
        <p:nvSpPr>
          <p:cNvPr id="1010" name="Google Shape;1010;p91"/>
          <p:cNvSpPr/>
          <p:nvPr/>
        </p:nvSpPr>
        <p:spPr>
          <a:xfrm>
            <a:off x="8264475" y="2732625"/>
            <a:ext cx="916200" cy="441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91"/>
          <p:cNvSpPr/>
          <p:nvPr/>
        </p:nvSpPr>
        <p:spPr>
          <a:xfrm>
            <a:off x="9170800" y="2732625"/>
            <a:ext cx="1035600" cy="441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91"/>
          <p:cNvSpPr txBox="1"/>
          <p:nvPr/>
        </p:nvSpPr>
        <p:spPr>
          <a:xfrm>
            <a:off x="1333500" y="3422150"/>
            <a:ext cx="4866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Send the CSR to the administrator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3" name="Google Shape;1013;p91"/>
          <p:cNvSpPr/>
          <p:nvPr/>
        </p:nvSpPr>
        <p:spPr>
          <a:xfrm>
            <a:off x="1431300" y="5455050"/>
            <a:ext cx="2650500" cy="441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91">
            <a:hlinkClick r:id="rId5"/>
          </p:cNvPr>
          <p:cNvSpPr/>
          <p:nvPr/>
        </p:nvSpPr>
        <p:spPr>
          <a:xfrm>
            <a:off x="0" y="6731000"/>
            <a:ext cx="8451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92"/>
          <p:cNvSpPr txBox="1"/>
          <p:nvPr>
            <p:ph type="title"/>
          </p:nvPr>
        </p:nvSpPr>
        <p:spPr>
          <a:xfrm>
            <a:off x="495300" y="317500"/>
            <a:ext cx="9554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Next step: Create kubectl configuration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0" name="Google Shape;1020;p92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21" name="Google Shape;102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200" y="457859"/>
            <a:ext cx="796450" cy="332472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92"/>
          <p:cNvSpPr txBox="1"/>
          <p:nvPr/>
        </p:nvSpPr>
        <p:spPr>
          <a:xfrm>
            <a:off x="495300" y="983750"/>
            <a:ext cx="60216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add in your local machine the new configuration: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3" name="Google Shape;1023;p92"/>
          <p:cNvSpPr txBox="1"/>
          <p:nvPr/>
        </p:nvSpPr>
        <p:spPr>
          <a:xfrm>
            <a:off x="1104900" y="1646775"/>
            <a:ext cx="84087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Download the cluster authority and generated certificate 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4" name="Google Shape;1024;p92"/>
          <p:cNvSpPr txBox="1"/>
          <p:nvPr/>
        </p:nvSpPr>
        <p:spPr>
          <a:xfrm>
            <a:off x="1104900" y="2180200"/>
            <a:ext cx="45714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the new cluster to kubectl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025" name="Google Shape;1025;p92"/>
          <p:cNvGraphicFramePr/>
          <p:nvPr/>
        </p:nvGraphicFramePr>
        <p:xfrm>
          <a:off x="1596275" y="264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9724200"/>
              </a:tblGrid>
              <a:tr h="850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 config </a:t>
                      </a:r>
                      <a:r>
                        <a:rPr lang="en-US" sz="1800">
                          <a:solidFill>
                            <a:srgbClr val="0086B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-cluster sandbox --certificate-authority=ca.pem --embed-certs=</a:t>
                      </a:r>
                      <a:r>
                        <a:rPr lang="en-US" sz="18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--server=https://&lt;</a:t>
                      </a:r>
                      <a:r>
                        <a:rPr lang="en-US" sz="18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PUBLIC_ADDRESS_OF_YOUR_CLUSTER&gt;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:6443</a:t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026" name="Google Shape;1026;p92"/>
          <p:cNvSpPr txBox="1"/>
          <p:nvPr/>
        </p:nvSpPr>
        <p:spPr>
          <a:xfrm>
            <a:off x="1104900" y="3628000"/>
            <a:ext cx="45714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the new credentials to kubectl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027" name="Google Shape;1027;p92"/>
          <p:cNvGraphicFramePr/>
          <p:nvPr/>
        </p:nvGraphicFramePr>
        <p:xfrm>
          <a:off x="1596275" y="409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9724200"/>
              </a:tblGrid>
              <a:tr h="850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 config set-credentials juan --client-certificate=juan.crt --client-key=juan.key --embed-certs=true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028" name="Google Shape;1028;p92"/>
          <p:cNvSpPr txBox="1"/>
          <p:nvPr/>
        </p:nvSpPr>
        <p:spPr>
          <a:xfrm>
            <a:off x="1181100" y="4999600"/>
            <a:ext cx="45714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the new context to kubectl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029" name="Google Shape;1029;p92"/>
          <p:cNvGraphicFramePr/>
          <p:nvPr/>
        </p:nvGraphicFramePr>
        <p:xfrm>
          <a:off x="1596275" y="546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9724200"/>
              </a:tblGrid>
              <a:tr h="465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 config set-context sandbox-juan --cluster=sandbox --user=juan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030" name="Google Shape;1030;p92"/>
          <p:cNvSpPr/>
          <p:nvPr/>
        </p:nvSpPr>
        <p:spPr>
          <a:xfrm>
            <a:off x="4999175" y="2885025"/>
            <a:ext cx="5490900" cy="516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92">
            <a:hlinkClick r:id="rId4"/>
          </p:cNvPr>
          <p:cNvSpPr/>
          <p:nvPr/>
        </p:nvSpPr>
        <p:spPr>
          <a:xfrm>
            <a:off x="0" y="6731000"/>
            <a:ext cx="9657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93"/>
          <p:cNvSpPr txBox="1"/>
          <p:nvPr>
            <p:ph type="title"/>
          </p:nvPr>
        </p:nvSpPr>
        <p:spPr>
          <a:xfrm>
            <a:off x="495300" y="317500"/>
            <a:ext cx="9554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Finally</a:t>
            </a:r>
            <a:r>
              <a:rPr lang="en-US"/>
              <a:t>: Test your new configuration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7" name="Google Shape;1037;p93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38" name="Google Shape;103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200" y="457859"/>
            <a:ext cx="796450" cy="332472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93"/>
          <p:cNvSpPr txBox="1"/>
          <p:nvPr/>
        </p:nvSpPr>
        <p:spPr>
          <a:xfrm>
            <a:off x="495300" y="983750"/>
            <a:ext cx="60216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 to the newly created context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040" name="Google Shape;1040;p93"/>
          <p:cNvGraphicFramePr/>
          <p:nvPr/>
        </p:nvGraphicFramePr>
        <p:xfrm>
          <a:off x="971375" y="155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5545525"/>
              </a:tblGrid>
              <a:tr h="465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 config </a:t>
                      </a:r>
                      <a:r>
                        <a:rPr lang="en-US" sz="1800">
                          <a:solidFill>
                            <a:srgbClr val="0086B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use-context sandbox-juan </a:t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041" name="Google Shape;1041;p93"/>
          <p:cNvSpPr txBox="1"/>
          <p:nvPr/>
        </p:nvSpPr>
        <p:spPr>
          <a:xfrm>
            <a:off x="495300" y="2699700"/>
            <a:ext cx="45714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execute a basic command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042" name="Google Shape;1042;p93"/>
          <p:cNvGraphicFramePr/>
          <p:nvPr/>
        </p:nvGraphicFramePr>
        <p:xfrm>
          <a:off x="986675" y="331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2385075"/>
              </a:tblGrid>
              <a:tr h="478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 get pods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43" name="Google Shape;1043;p93"/>
          <p:cNvGraphicFramePr/>
          <p:nvPr/>
        </p:nvGraphicFramePr>
        <p:xfrm>
          <a:off x="986675" y="4645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9724200"/>
              </a:tblGrid>
              <a:tr h="465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Error from server (Forbidden): pods is forbidden: User "juan" cannot list pods in the namespace "default"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044" name="Google Shape;1044;p93"/>
          <p:cNvSpPr/>
          <p:nvPr/>
        </p:nvSpPr>
        <p:spPr>
          <a:xfrm>
            <a:off x="2871875" y="1622400"/>
            <a:ext cx="1462500" cy="332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93"/>
          <p:cNvSpPr txBox="1"/>
          <p:nvPr/>
        </p:nvSpPr>
        <p:spPr>
          <a:xfrm>
            <a:off x="3982075" y="2253225"/>
            <a:ext cx="5397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can have multiple clusters and configurations</a:t>
            </a:r>
            <a:endParaRPr sz="16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46" name="Google Shape;1046;p93"/>
          <p:cNvCxnSpPr>
            <a:stCxn id="1044" idx="4"/>
            <a:endCxn id="1045" idx="1"/>
          </p:cNvCxnSpPr>
          <p:nvPr/>
        </p:nvCxnSpPr>
        <p:spPr>
          <a:xfrm flipH="1" rot="-5400000">
            <a:off x="3552125" y="2005800"/>
            <a:ext cx="480900" cy="3789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93"/>
          <p:cNvSpPr txBox="1"/>
          <p:nvPr/>
        </p:nvSpPr>
        <p:spPr>
          <a:xfrm>
            <a:off x="495300" y="4071300"/>
            <a:ext cx="45714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happened?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8" name="Google Shape;1048;p93">
            <a:hlinkClick r:id="rId4"/>
          </p:cNvPr>
          <p:cNvSpPr/>
          <p:nvPr/>
        </p:nvSpPr>
        <p:spPr>
          <a:xfrm>
            <a:off x="0" y="6731000"/>
            <a:ext cx="10863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94"/>
          <p:cNvSpPr txBox="1"/>
          <p:nvPr>
            <p:ph type="title"/>
          </p:nvPr>
        </p:nvSpPr>
        <p:spPr>
          <a:xfrm>
            <a:off x="3456875" y="3502875"/>
            <a:ext cx="7669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IV - Role Based Access Control (RBAC)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54" name="Google Shape;105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2100" y="4433550"/>
            <a:ext cx="884975" cy="8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94">
            <a:hlinkClick r:id="rId4"/>
          </p:cNvPr>
          <p:cNvSpPr/>
          <p:nvPr/>
        </p:nvSpPr>
        <p:spPr>
          <a:xfrm>
            <a:off x="0" y="6731000"/>
            <a:ext cx="12072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95"/>
          <p:cNvSpPr txBox="1"/>
          <p:nvPr>
            <p:ph type="title"/>
          </p:nvPr>
        </p:nvSpPr>
        <p:spPr>
          <a:xfrm>
            <a:off x="495300" y="317500"/>
            <a:ext cx="9554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RBAC in Kubernetes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1" name="Google Shape;1061;p95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2" name="Google Shape;1062;p95"/>
          <p:cNvSpPr txBox="1"/>
          <p:nvPr/>
        </p:nvSpPr>
        <p:spPr>
          <a:xfrm>
            <a:off x="495300" y="907550"/>
            <a:ext cx="3257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Three important groups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63" name="Google Shape;1063;p95"/>
          <p:cNvGrpSpPr/>
          <p:nvPr/>
        </p:nvGrpSpPr>
        <p:grpSpPr>
          <a:xfrm>
            <a:off x="1051450" y="1689102"/>
            <a:ext cx="1035600" cy="829648"/>
            <a:chOff x="10894950" y="296302"/>
            <a:chExt cx="1035600" cy="829648"/>
          </a:xfrm>
        </p:grpSpPr>
        <p:sp>
          <p:nvSpPr>
            <p:cNvPr id="1064" name="Google Shape;1064;p95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1F9B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95"/>
            <p:cNvSpPr txBox="1"/>
            <p:nvPr/>
          </p:nvSpPr>
          <p:spPr>
            <a:xfrm>
              <a:off x="10894950" y="760850"/>
              <a:ext cx="1035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1F9AD8"/>
                  </a:solidFill>
                </a:rPr>
                <a:t>Developer</a:t>
              </a:r>
              <a:endParaRPr>
                <a:solidFill>
                  <a:srgbClr val="1F9AD8"/>
                </a:solidFill>
              </a:endParaRPr>
            </a:p>
          </p:txBody>
        </p:sp>
      </p:grpSp>
      <p:grpSp>
        <p:nvGrpSpPr>
          <p:cNvPr id="1066" name="Google Shape;1066;p95"/>
          <p:cNvGrpSpPr/>
          <p:nvPr/>
        </p:nvGrpSpPr>
        <p:grpSpPr>
          <a:xfrm>
            <a:off x="2222200" y="1680552"/>
            <a:ext cx="1035600" cy="829648"/>
            <a:chOff x="10894950" y="296302"/>
            <a:chExt cx="1035600" cy="829648"/>
          </a:xfrm>
        </p:grpSpPr>
        <p:sp>
          <p:nvSpPr>
            <p:cNvPr id="1067" name="Google Shape;1067;p95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1F9B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95"/>
            <p:cNvSpPr txBox="1"/>
            <p:nvPr/>
          </p:nvSpPr>
          <p:spPr>
            <a:xfrm>
              <a:off x="10894950" y="760850"/>
              <a:ext cx="1035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1F9AD8"/>
                  </a:solidFill>
                </a:rPr>
                <a:t>Developer</a:t>
              </a:r>
              <a:endParaRPr>
                <a:solidFill>
                  <a:srgbClr val="1F9AD8"/>
                </a:solidFill>
              </a:endParaRPr>
            </a:p>
          </p:txBody>
        </p:sp>
      </p:grpSp>
      <p:grpSp>
        <p:nvGrpSpPr>
          <p:cNvPr id="1069" name="Google Shape;1069;p95"/>
          <p:cNvGrpSpPr/>
          <p:nvPr/>
        </p:nvGrpSpPr>
        <p:grpSpPr>
          <a:xfrm>
            <a:off x="775725" y="2645477"/>
            <a:ext cx="1401300" cy="829648"/>
            <a:chOff x="10674625" y="296302"/>
            <a:chExt cx="1401300" cy="829648"/>
          </a:xfrm>
        </p:grpSpPr>
        <p:sp>
          <p:nvSpPr>
            <p:cNvPr id="1070" name="Google Shape;1070;p95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82C2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95"/>
            <p:cNvSpPr txBox="1"/>
            <p:nvPr/>
          </p:nvSpPr>
          <p:spPr>
            <a:xfrm>
              <a:off x="10674625" y="760850"/>
              <a:ext cx="14013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1F9AD8"/>
                  </a:solidFill>
                </a:rPr>
                <a:t>  </a:t>
              </a:r>
              <a:r>
                <a:rPr lang="en-US">
                  <a:solidFill>
                    <a:srgbClr val="82C241"/>
                  </a:solidFill>
                </a:rPr>
                <a:t>Administrator</a:t>
              </a:r>
              <a:endParaRPr>
                <a:solidFill>
                  <a:srgbClr val="82C241"/>
                </a:solidFill>
              </a:endParaRPr>
            </a:p>
          </p:txBody>
        </p:sp>
      </p:grpSp>
      <p:grpSp>
        <p:nvGrpSpPr>
          <p:cNvPr id="1072" name="Google Shape;1072;p95"/>
          <p:cNvGrpSpPr/>
          <p:nvPr/>
        </p:nvGrpSpPr>
        <p:grpSpPr>
          <a:xfrm>
            <a:off x="1918725" y="2645477"/>
            <a:ext cx="1401300" cy="829648"/>
            <a:chOff x="10674625" y="296302"/>
            <a:chExt cx="1401300" cy="829648"/>
          </a:xfrm>
        </p:grpSpPr>
        <p:sp>
          <p:nvSpPr>
            <p:cNvPr id="1073" name="Google Shape;1073;p95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82C2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95"/>
            <p:cNvSpPr txBox="1"/>
            <p:nvPr/>
          </p:nvSpPr>
          <p:spPr>
            <a:xfrm>
              <a:off x="10674625" y="760850"/>
              <a:ext cx="14013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1F9AD8"/>
                  </a:solidFill>
                </a:rPr>
                <a:t>  </a:t>
              </a:r>
              <a:r>
                <a:rPr lang="en-US">
                  <a:solidFill>
                    <a:srgbClr val="82C241"/>
                  </a:solidFill>
                </a:rPr>
                <a:t>Administrator</a:t>
              </a:r>
              <a:endParaRPr>
                <a:solidFill>
                  <a:srgbClr val="82C241"/>
                </a:solidFill>
              </a:endParaRPr>
            </a:p>
          </p:txBody>
        </p:sp>
      </p:grpSp>
      <p:sp>
        <p:nvSpPr>
          <p:cNvPr id="1075" name="Google Shape;1075;p95"/>
          <p:cNvSpPr txBox="1"/>
          <p:nvPr/>
        </p:nvSpPr>
        <p:spPr>
          <a:xfrm>
            <a:off x="928127" y="4174450"/>
            <a:ext cx="125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OS Process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076" name="Google Shape;107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350" y="3552000"/>
            <a:ext cx="408800" cy="613211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95"/>
          <p:cNvSpPr txBox="1"/>
          <p:nvPr/>
        </p:nvSpPr>
        <p:spPr>
          <a:xfrm>
            <a:off x="2088188" y="4248275"/>
            <a:ext cx="11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Process in Pod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1078" name="Google Shape;1078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725" y="3568850"/>
            <a:ext cx="408800" cy="6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95"/>
          <p:cNvSpPr txBox="1"/>
          <p:nvPr/>
        </p:nvSpPr>
        <p:spPr>
          <a:xfrm>
            <a:off x="1561275" y="4772650"/>
            <a:ext cx="1151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Subjects</a:t>
            </a:r>
            <a:endParaRPr b="1"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0" name="Google Shape;1080;p95"/>
          <p:cNvSpPr txBox="1"/>
          <p:nvPr/>
        </p:nvSpPr>
        <p:spPr>
          <a:xfrm rot="299707">
            <a:off x="4554289" y="1451967"/>
            <a:ext cx="851032" cy="516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86B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Pod</a:t>
            </a:r>
            <a:endParaRPr sz="2400">
              <a:solidFill>
                <a:srgbClr val="0086B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1" name="Google Shape;1081;p95"/>
          <p:cNvSpPr txBox="1"/>
          <p:nvPr/>
        </p:nvSpPr>
        <p:spPr>
          <a:xfrm rot="-689926">
            <a:off x="5244071" y="1695973"/>
            <a:ext cx="1035381" cy="5168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9A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</a:t>
            </a:r>
            <a:endParaRPr sz="1800">
              <a:solidFill>
                <a:srgbClr val="1F9A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2" name="Google Shape;1082;p95"/>
          <p:cNvSpPr txBox="1"/>
          <p:nvPr/>
        </p:nvSpPr>
        <p:spPr>
          <a:xfrm rot="544379">
            <a:off x="4681820" y="2202323"/>
            <a:ext cx="1531461" cy="517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6B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Deployment</a:t>
            </a:r>
            <a:endParaRPr sz="1800">
              <a:solidFill>
                <a:srgbClr val="0086B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3" name="Google Shape;1083;p95"/>
          <p:cNvSpPr txBox="1"/>
          <p:nvPr/>
        </p:nvSpPr>
        <p:spPr>
          <a:xfrm rot="134491">
            <a:off x="6254147" y="2208323"/>
            <a:ext cx="1035492" cy="5169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9B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Secrets</a:t>
            </a:r>
            <a:endParaRPr sz="1800">
              <a:solidFill>
                <a:srgbClr val="1F9B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4" name="Google Shape;1084;p95"/>
          <p:cNvSpPr txBox="1"/>
          <p:nvPr/>
        </p:nvSpPr>
        <p:spPr>
          <a:xfrm rot="134928">
            <a:off x="5762149" y="1233355"/>
            <a:ext cx="1429701" cy="5169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ConfigMaps</a:t>
            </a:r>
            <a:endParaRPr sz="18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5" name="Google Shape;1085;p95"/>
          <p:cNvSpPr txBox="1"/>
          <p:nvPr/>
        </p:nvSpPr>
        <p:spPr>
          <a:xfrm rot="-405582">
            <a:off x="5046835" y="2758286"/>
            <a:ext cx="1429839" cy="5169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F9B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ReplicaSets</a:t>
            </a:r>
            <a:endParaRPr>
              <a:solidFill>
                <a:srgbClr val="1F9B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6" name="Google Shape;1086;p95"/>
          <p:cNvSpPr txBox="1"/>
          <p:nvPr/>
        </p:nvSpPr>
        <p:spPr>
          <a:xfrm rot="341774">
            <a:off x="6393700" y="2756722"/>
            <a:ext cx="1429660" cy="5170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86B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Ingress</a:t>
            </a:r>
            <a:endParaRPr sz="2400">
              <a:solidFill>
                <a:srgbClr val="0086B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7" name="Google Shape;1087;p95"/>
          <p:cNvSpPr txBox="1"/>
          <p:nvPr/>
        </p:nvSpPr>
        <p:spPr>
          <a:xfrm rot="2164">
            <a:off x="6050176" y="3288583"/>
            <a:ext cx="14298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9B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DaemonSet</a:t>
            </a:r>
            <a:endParaRPr sz="1800">
              <a:solidFill>
                <a:srgbClr val="1F9B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8" name="Google Shape;1088;p95"/>
          <p:cNvSpPr txBox="1"/>
          <p:nvPr/>
        </p:nvSpPr>
        <p:spPr>
          <a:xfrm rot="1692">
            <a:off x="4912801" y="3693188"/>
            <a:ext cx="6096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F9A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Job</a:t>
            </a:r>
            <a:endParaRPr sz="1200">
              <a:solidFill>
                <a:srgbClr val="1F9A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9" name="Google Shape;1089;p95"/>
          <p:cNvSpPr txBox="1"/>
          <p:nvPr/>
        </p:nvSpPr>
        <p:spPr>
          <a:xfrm rot="642747">
            <a:off x="6002949" y="3767907"/>
            <a:ext cx="1354099" cy="5168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86B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Nodes</a:t>
            </a:r>
            <a:endParaRPr sz="3000">
              <a:solidFill>
                <a:srgbClr val="0086B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0" name="Google Shape;1090;p95"/>
          <p:cNvSpPr txBox="1"/>
          <p:nvPr/>
        </p:nvSpPr>
        <p:spPr>
          <a:xfrm rot="640847">
            <a:off x="6404152" y="1793856"/>
            <a:ext cx="1312743" cy="5168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F9A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AutoScaler</a:t>
            </a:r>
            <a:endParaRPr sz="1200">
              <a:solidFill>
                <a:srgbClr val="1F9A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1" name="Google Shape;1091;p95"/>
          <p:cNvSpPr txBox="1"/>
          <p:nvPr/>
        </p:nvSpPr>
        <p:spPr>
          <a:xfrm rot="134353">
            <a:off x="4390374" y="3171530"/>
            <a:ext cx="1443502" cy="5169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6B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Namespace</a:t>
            </a:r>
            <a:endParaRPr sz="1800">
              <a:solidFill>
                <a:srgbClr val="0086B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2" name="Google Shape;1092;p95"/>
          <p:cNvSpPr txBox="1"/>
          <p:nvPr/>
        </p:nvSpPr>
        <p:spPr>
          <a:xfrm rot="1792">
            <a:off x="4380875" y="4080875"/>
            <a:ext cx="11511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9B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CronJob</a:t>
            </a:r>
            <a:endParaRPr sz="1800">
              <a:solidFill>
                <a:srgbClr val="1F9B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3" name="Google Shape;1093;p95"/>
          <p:cNvSpPr txBox="1"/>
          <p:nvPr/>
        </p:nvSpPr>
        <p:spPr>
          <a:xfrm>
            <a:off x="5210575" y="4758900"/>
            <a:ext cx="2093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API Resources</a:t>
            </a:r>
            <a:endParaRPr b="1"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4" name="Google Shape;1094;p95"/>
          <p:cNvSpPr txBox="1"/>
          <p:nvPr/>
        </p:nvSpPr>
        <p:spPr>
          <a:xfrm>
            <a:off x="9304450" y="1881650"/>
            <a:ext cx="6969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5" name="Google Shape;1095;p95"/>
          <p:cNvSpPr txBox="1"/>
          <p:nvPr/>
        </p:nvSpPr>
        <p:spPr>
          <a:xfrm rot="676274">
            <a:off x="10193410" y="1901036"/>
            <a:ext cx="696840" cy="5169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</a:t>
            </a:r>
            <a:endParaRPr sz="24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6" name="Google Shape;1096;p95"/>
          <p:cNvSpPr txBox="1"/>
          <p:nvPr/>
        </p:nvSpPr>
        <p:spPr>
          <a:xfrm rot="-401194">
            <a:off x="9075633" y="2279878"/>
            <a:ext cx="1035745" cy="5168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</a:t>
            </a:r>
            <a:endParaRPr sz="24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7" name="Google Shape;1097;p95"/>
          <p:cNvSpPr txBox="1"/>
          <p:nvPr/>
        </p:nvSpPr>
        <p:spPr>
          <a:xfrm rot="263159">
            <a:off x="10195433" y="2462177"/>
            <a:ext cx="1035633" cy="5169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watch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8" name="Google Shape;1098;p95"/>
          <p:cNvSpPr txBox="1"/>
          <p:nvPr/>
        </p:nvSpPr>
        <p:spPr>
          <a:xfrm rot="342782">
            <a:off x="9242399" y="3078739"/>
            <a:ext cx="702188" cy="3696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delete</a:t>
            </a:r>
            <a:endParaRPr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9" name="Google Shape;1099;p95"/>
          <p:cNvSpPr txBox="1"/>
          <p:nvPr/>
        </p:nvSpPr>
        <p:spPr>
          <a:xfrm>
            <a:off x="10024035" y="3007253"/>
            <a:ext cx="10356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patch</a:t>
            </a:r>
            <a:endParaRPr sz="24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0" name="Google Shape;1100;p95"/>
          <p:cNvSpPr txBox="1"/>
          <p:nvPr/>
        </p:nvSpPr>
        <p:spPr>
          <a:xfrm>
            <a:off x="9340175" y="4758900"/>
            <a:ext cx="15939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Operations</a:t>
            </a:r>
            <a:br>
              <a:rPr b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(Verbs)</a:t>
            </a:r>
            <a:endParaRPr b="1"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1" name="Google Shape;1101;p95"/>
          <p:cNvSpPr txBox="1"/>
          <p:nvPr/>
        </p:nvSpPr>
        <p:spPr>
          <a:xfrm rot="2164">
            <a:off x="5762101" y="4232808"/>
            <a:ext cx="14298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9B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PVC</a:t>
            </a:r>
            <a:endParaRPr sz="1800">
              <a:solidFill>
                <a:srgbClr val="1F9B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2" name="Google Shape;1102;p95"/>
          <p:cNvSpPr txBox="1"/>
          <p:nvPr/>
        </p:nvSpPr>
        <p:spPr>
          <a:xfrm rot="1692">
            <a:off x="4531801" y="2702588"/>
            <a:ext cx="6096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F9A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PV</a:t>
            </a:r>
            <a:endParaRPr sz="1200">
              <a:solidFill>
                <a:srgbClr val="1F9A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3" name="Google Shape;1103;p95"/>
          <p:cNvSpPr txBox="1"/>
          <p:nvPr/>
        </p:nvSpPr>
        <p:spPr>
          <a:xfrm>
            <a:off x="647700" y="5555750"/>
            <a:ext cx="42210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RBAC connects the three of them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04" name="Google Shape;1104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49350" y="317500"/>
            <a:ext cx="408800" cy="4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95">
            <a:hlinkClick r:id="rId6"/>
          </p:cNvPr>
          <p:cNvSpPr/>
          <p:nvPr/>
        </p:nvSpPr>
        <p:spPr>
          <a:xfrm>
            <a:off x="0" y="6731000"/>
            <a:ext cx="37836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0"/>
          <p:cNvSpPr/>
          <p:nvPr/>
        </p:nvSpPr>
        <p:spPr>
          <a:xfrm>
            <a:off x="694075" y="1533950"/>
            <a:ext cx="5754900" cy="4380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0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7" name="Google Shape;487;p60"/>
          <p:cNvSpPr txBox="1"/>
          <p:nvPr>
            <p:ph type="title"/>
          </p:nvPr>
        </p:nvSpPr>
        <p:spPr>
          <a:xfrm>
            <a:off x="495300" y="104000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Questions</a:t>
            </a:r>
            <a:endParaRPr/>
          </a:p>
        </p:txBody>
      </p:sp>
      <p:sp>
        <p:nvSpPr>
          <p:cNvPr id="488" name="Google Shape;488;p60"/>
          <p:cNvSpPr txBox="1"/>
          <p:nvPr/>
        </p:nvSpPr>
        <p:spPr>
          <a:xfrm>
            <a:off x="495300" y="869500"/>
            <a:ext cx="11219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Font typeface="Helvetica Neue"/>
              <a:buChar char="●"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 the activity suggested on last session, what resources have we created so far?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489" name="Google Shape;489;p60"/>
          <p:cNvGraphicFramePr/>
          <p:nvPr/>
        </p:nvGraphicFramePr>
        <p:xfrm>
          <a:off x="965575" y="1727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2391575"/>
              </a:tblGrid>
              <a:tr h="412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Type: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Deployment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wordpress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0" name="Google Shape;490;p60"/>
          <p:cNvGraphicFramePr/>
          <p:nvPr/>
        </p:nvGraphicFramePr>
        <p:xfrm>
          <a:off x="3784975" y="1727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2391575"/>
              </a:tblGrid>
              <a:tr h="412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Type: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Deployment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mysql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1" name="Google Shape;491;p60"/>
          <p:cNvGraphicFramePr/>
          <p:nvPr/>
        </p:nvGraphicFramePr>
        <p:xfrm>
          <a:off x="965575" y="2870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2391575"/>
              </a:tblGrid>
              <a:tr h="412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Type: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Service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wordpress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2" name="Google Shape;492;p60"/>
          <p:cNvGraphicFramePr/>
          <p:nvPr/>
        </p:nvGraphicFramePr>
        <p:xfrm>
          <a:off x="3784975" y="2870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2391575"/>
              </a:tblGrid>
              <a:tr h="412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Type: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Service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mysql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3" name="Google Shape;493;p60"/>
          <p:cNvGraphicFramePr/>
          <p:nvPr/>
        </p:nvGraphicFramePr>
        <p:xfrm>
          <a:off x="3705325" y="3936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2391575"/>
              </a:tblGrid>
              <a:tr h="412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Type: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PVC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mariadb-pvc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4" name="Google Shape;494;p60"/>
          <p:cNvGraphicFramePr/>
          <p:nvPr/>
        </p:nvGraphicFramePr>
        <p:xfrm>
          <a:off x="965575" y="5003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2391575"/>
              </a:tblGrid>
              <a:tr h="412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r>
                        <a:rPr lang="en-US" sz="16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ype: </a:t>
                      </a:r>
                      <a:r>
                        <a:rPr lang="en-US" sz="16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Secret</a:t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name: </a:t>
                      </a:r>
                      <a:r>
                        <a:rPr lang="en-US" sz="16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wp-secret</a:t>
                      </a:r>
                      <a:endParaRPr sz="16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5" name="Google Shape;495;p60"/>
          <p:cNvGraphicFramePr/>
          <p:nvPr/>
        </p:nvGraphicFramePr>
        <p:xfrm>
          <a:off x="3784975" y="5003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2391575"/>
              </a:tblGrid>
              <a:tr h="412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Type: </a:t>
                      </a:r>
                      <a:r>
                        <a:rPr lang="en-US" sz="16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Secret</a:t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name: </a:t>
                      </a:r>
                      <a:r>
                        <a:rPr lang="en-US" sz="16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mariadb-secret</a:t>
                      </a:r>
                      <a:endParaRPr sz="16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496" name="Google Shape;496;p60"/>
          <p:cNvSpPr txBox="1"/>
          <p:nvPr/>
        </p:nvSpPr>
        <p:spPr>
          <a:xfrm>
            <a:off x="6881925" y="1265575"/>
            <a:ext cx="4288800" cy="8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Font typeface="Helvetica Neue"/>
              <a:buChar char="●"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What do they all have in common?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7" name="Google Shape;497;p60"/>
          <p:cNvSpPr txBox="1"/>
          <p:nvPr/>
        </p:nvSpPr>
        <p:spPr>
          <a:xfrm>
            <a:off x="1822900" y="5914250"/>
            <a:ext cx="28947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“Package” WordPress??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8" name="Google Shape;498;p60"/>
          <p:cNvSpPr txBox="1"/>
          <p:nvPr/>
        </p:nvSpPr>
        <p:spPr>
          <a:xfrm>
            <a:off x="6881925" y="2285913"/>
            <a:ext cx="42888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Font typeface="Helvetica Neue"/>
              <a:buChar char="●"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What if I want to deploy another WordPress + MariaDB?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9" name="Google Shape;499;p60"/>
          <p:cNvSpPr txBox="1"/>
          <p:nvPr/>
        </p:nvSpPr>
        <p:spPr>
          <a:xfrm>
            <a:off x="7831100" y="3458675"/>
            <a:ext cx="3678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Font typeface="Helvetica Neue"/>
              <a:buChar char="●"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and 30 more? with small modifications? 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0" name="Google Shape;500;p60"/>
          <p:cNvSpPr txBox="1"/>
          <p:nvPr/>
        </p:nvSpPr>
        <p:spPr>
          <a:xfrm>
            <a:off x="6881925" y="4267125"/>
            <a:ext cx="48324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Font typeface="Helvetica Neue"/>
              <a:buChar char="●"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Can we have a reusable and maintainable approach?</a:t>
            </a:r>
            <a:endParaRPr sz="2400">
              <a:solidFill>
                <a:srgbClr val="24292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1" name="Google Shape;501;p60">
            <a:hlinkClick r:id="rId3"/>
          </p:cNvPr>
          <p:cNvSpPr/>
          <p:nvPr/>
        </p:nvSpPr>
        <p:spPr>
          <a:xfrm>
            <a:off x="0" y="6731000"/>
            <a:ext cx="31263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02" name="Google Shape;502;p60"/>
          <p:cNvGraphicFramePr/>
          <p:nvPr/>
        </p:nvGraphicFramePr>
        <p:xfrm>
          <a:off x="965575" y="3936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2391575"/>
              </a:tblGrid>
              <a:tr h="412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Type: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ConfigMap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wordpress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96"/>
          <p:cNvSpPr txBox="1"/>
          <p:nvPr/>
        </p:nvSpPr>
        <p:spPr>
          <a:xfrm>
            <a:off x="1564800" y="1424450"/>
            <a:ext cx="8337300" cy="430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96"/>
          <p:cNvSpPr/>
          <p:nvPr/>
        </p:nvSpPr>
        <p:spPr>
          <a:xfrm>
            <a:off x="7063000" y="2101700"/>
            <a:ext cx="2603700" cy="2325900"/>
          </a:xfrm>
          <a:prstGeom prst="ellipse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96"/>
          <p:cNvSpPr txBox="1"/>
          <p:nvPr>
            <p:ph type="title"/>
          </p:nvPr>
        </p:nvSpPr>
        <p:spPr>
          <a:xfrm>
            <a:off x="495300" y="317500"/>
            <a:ext cx="9554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RBAC in Kubernetes: Roles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3" name="Google Shape;1113;p96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4" name="Google Shape;1114;p96"/>
          <p:cNvSpPr txBox="1"/>
          <p:nvPr/>
        </p:nvSpPr>
        <p:spPr>
          <a:xfrm rot="299707">
            <a:off x="2039689" y="2061567"/>
            <a:ext cx="851032" cy="516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86B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Pod</a:t>
            </a:r>
            <a:endParaRPr sz="2400">
              <a:solidFill>
                <a:srgbClr val="0086B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5" name="Google Shape;1115;p96"/>
          <p:cNvSpPr txBox="1"/>
          <p:nvPr/>
        </p:nvSpPr>
        <p:spPr>
          <a:xfrm rot="-689926">
            <a:off x="2729471" y="2534173"/>
            <a:ext cx="1035381" cy="5168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9A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</a:t>
            </a:r>
            <a:endParaRPr sz="1800">
              <a:solidFill>
                <a:srgbClr val="1F9A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6" name="Google Shape;1116;p96"/>
          <p:cNvSpPr txBox="1"/>
          <p:nvPr/>
        </p:nvSpPr>
        <p:spPr>
          <a:xfrm rot="544379">
            <a:off x="2050020" y="3140910"/>
            <a:ext cx="1531461" cy="517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6B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Deployment</a:t>
            </a:r>
            <a:endParaRPr sz="1800">
              <a:solidFill>
                <a:srgbClr val="0086B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7" name="Google Shape;1117;p96"/>
          <p:cNvSpPr txBox="1"/>
          <p:nvPr/>
        </p:nvSpPr>
        <p:spPr>
          <a:xfrm rot="134491">
            <a:off x="3815747" y="2970323"/>
            <a:ext cx="1035492" cy="5169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9B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Secrets</a:t>
            </a:r>
            <a:endParaRPr sz="1800">
              <a:solidFill>
                <a:srgbClr val="1F9B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8" name="Google Shape;1118;p96"/>
          <p:cNvSpPr txBox="1"/>
          <p:nvPr/>
        </p:nvSpPr>
        <p:spPr>
          <a:xfrm rot="134928">
            <a:off x="3247549" y="1842955"/>
            <a:ext cx="1429701" cy="5169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ConfigMaps</a:t>
            </a:r>
            <a:endParaRPr sz="18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9" name="Google Shape;1119;p96"/>
          <p:cNvSpPr txBox="1"/>
          <p:nvPr/>
        </p:nvSpPr>
        <p:spPr>
          <a:xfrm rot="-405582">
            <a:off x="2532235" y="3672686"/>
            <a:ext cx="1429839" cy="5169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F9B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ReplicaSets</a:t>
            </a:r>
            <a:endParaRPr>
              <a:solidFill>
                <a:srgbClr val="1F9B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0" name="Google Shape;1120;p96"/>
          <p:cNvSpPr txBox="1"/>
          <p:nvPr/>
        </p:nvSpPr>
        <p:spPr>
          <a:xfrm rot="341774">
            <a:off x="3879100" y="3594922"/>
            <a:ext cx="1429660" cy="5170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86B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Ingress</a:t>
            </a:r>
            <a:endParaRPr sz="2400">
              <a:solidFill>
                <a:srgbClr val="0086B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1" name="Google Shape;1121;p96"/>
          <p:cNvSpPr txBox="1"/>
          <p:nvPr/>
        </p:nvSpPr>
        <p:spPr>
          <a:xfrm rot="2164">
            <a:off x="3535576" y="4355383"/>
            <a:ext cx="14298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9B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DaemonSet</a:t>
            </a:r>
            <a:endParaRPr sz="1800">
              <a:solidFill>
                <a:srgbClr val="1F9B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2" name="Google Shape;1122;p96"/>
          <p:cNvSpPr txBox="1"/>
          <p:nvPr/>
        </p:nvSpPr>
        <p:spPr>
          <a:xfrm rot="1692">
            <a:off x="2302001" y="4228875"/>
            <a:ext cx="6096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F9A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Job</a:t>
            </a:r>
            <a:endParaRPr sz="1200">
              <a:solidFill>
                <a:srgbClr val="1F9A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3" name="Google Shape;1123;p96"/>
          <p:cNvSpPr txBox="1"/>
          <p:nvPr/>
        </p:nvSpPr>
        <p:spPr>
          <a:xfrm rot="640847">
            <a:off x="4118152" y="2479656"/>
            <a:ext cx="1312743" cy="5168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F9A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AutoScaler</a:t>
            </a:r>
            <a:endParaRPr sz="1200">
              <a:solidFill>
                <a:srgbClr val="1F9A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4" name="Google Shape;1124;p96"/>
          <p:cNvSpPr txBox="1"/>
          <p:nvPr/>
        </p:nvSpPr>
        <p:spPr>
          <a:xfrm rot="1792">
            <a:off x="2671600" y="4758038"/>
            <a:ext cx="11511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9B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CronJob</a:t>
            </a:r>
            <a:endParaRPr sz="1800">
              <a:solidFill>
                <a:srgbClr val="1F9B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5" name="Google Shape;1125;p96"/>
          <p:cNvSpPr txBox="1"/>
          <p:nvPr/>
        </p:nvSpPr>
        <p:spPr>
          <a:xfrm>
            <a:off x="1861600" y="5216100"/>
            <a:ext cx="35295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Namespaced API Resources</a:t>
            </a:r>
            <a:endParaRPr b="1"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6" name="Google Shape;1126;p96"/>
          <p:cNvSpPr txBox="1"/>
          <p:nvPr/>
        </p:nvSpPr>
        <p:spPr>
          <a:xfrm>
            <a:off x="7628050" y="2110250"/>
            <a:ext cx="6969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7" name="Google Shape;1127;p96"/>
          <p:cNvSpPr txBox="1"/>
          <p:nvPr/>
        </p:nvSpPr>
        <p:spPr>
          <a:xfrm rot="676274">
            <a:off x="8517010" y="2129636"/>
            <a:ext cx="696840" cy="5169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</a:t>
            </a:r>
            <a:endParaRPr sz="24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8" name="Google Shape;1128;p96"/>
          <p:cNvSpPr txBox="1"/>
          <p:nvPr/>
        </p:nvSpPr>
        <p:spPr>
          <a:xfrm rot="-401194">
            <a:off x="7399233" y="2737078"/>
            <a:ext cx="1035745" cy="5168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</a:t>
            </a:r>
            <a:endParaRPr sz="24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9" name="Google Shape;1129;p96"/>
          <p:cNvSpPr txBox="1"/>
          <p:nvPr/>
        </p:nvSpPr>
        <p:spPr>
          <a:xfrm rot="263159">
            <a:off x="8421058" y="3435002"/>
            <a:ext cx="1035633" cy="5169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watch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0" name="Google Shape;1130;p96"/>
          <p:cNvSpPr txBox="1"/>
          <p:nvPr/>
        </p:nvSpPr>
        <p:spPr>
          <a:xfrm rot="342782">
            <a:off x="8527199" y="2831064"/>
            <a:ext cx="702188" cy="3696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delete</a:t>
            </a:r>
            <a:endParaRPr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1" name="Google Shape;1131;p96"/>
          <p:cNvSpPr txBox="1"/>
          <p:nvPr/>
        </p:nvSpPr>
        <p:spPr>
          <a:xfrm>
            <a:off x="7458710" y="3467615"/>
            <a:ext cx="10356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patch</a:t>
            </a:r>
            <a:endParaRPr sz="24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2" name="Google Shape;1132;p96"/>
          <p:cNvSpPr txBox="1"/>
          <p:nvPr/>
        </p:nvSpPr>
        <p:spPr>
          <a:xfrm>
            <a:off x="7587575" y="5216100"/>
            <a:ext cx="15939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Operations</a:t>
            </a:r>
            <a:endParaRPr b="1"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3" name="Google Shape;1133;p96"/>
          <p:cNvSpPr txBox="1"/>
          <p:nvPr/>
        </p:nvSpPr>
        <p:spPr>
          <a:xfrm>
            <a:off x="495300" y="907550"/>
            <a:ext cx="10079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Establish a set of allowed operations (rules) over a set of resources </a:t>
            </a:r>
            <a:r>
              <a:rPr b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a namespace</a:t>
            </a:r>
            <a:endParaRPr b="1"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4" name="Google Shape;1134;p96"/>
          <p:cNvSpPr/>
          <p:nvPr/>
        </p:nvSpPr>
        <p:spPr>
          <a:xfrm>
            <a:off x="1650375" y="1601700"/>
            <a:ext cx="3816900" cy="3672600"/>
          </a:xfrm>
          <a:prstGeom prst="ellipse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96"/>
          <p:cNvSpPr/>
          <p:nvPr/>
        </p:nvSpPr>
        <p:spPr>
          <a:xfrm>
            <a:off x="1937800" y="2117868"/>
            <a:ext cx="1054800" cy="437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96"/>
          <p:cNvSpPr/>
          <p:nvPr/>
        </p:nvSpPr>
        <p:spPr>
          <a:xfrm>
            <a:off x="7256650" y="2108825"/>
            <a:ext cx="2387400" cy="517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96"/>
          <p:cNvSpPr/>
          <p:nvPr/>
        </p:nvSpPr>
        <p:spPr>
          <a:xfrm>
            <a:off x="2432725" y="1653925"/>
            <a:ext cx="6197575" cy="516880"/>
          </a:xfrm>
          <a:custGeom>
            <a:rect b="b" l="l" r="r" t="t"/>
            <a:pathLst>
              <a:path extrusionOk="0" h="25412" w="348521">
                <a:moveTo>
                  <a:pt x="853" y="21989"/>
                </a:moveTo>
                <a:cubicBezTo>
                  <a:pt x="5987" y="18403"/>
                  <a:pt x="-16098" y="2674"/>
                  <a:pt x="31659" y="474"/>
                </a:cubicBezTo>
                <a:cubicBezTo>
                  <a:pt x="79417" y="-1726"/>
                  <a:pt x="234588" y="4631"/>
                  <a:pt x="287398" y="8787"/>
                </a:cubicBezTo>
                <a:cubicBezTo>
                  <a:pt x="340208" y="12943"/>
                  <a:pt x="338334" y="22641"/>
                  <a:pt x="348521" y="25412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38" name="Google Shape;1138;p96"/>
          <p:cNvSpPr txBox="1"/>
          <p:nvPr/>
        </p:nvSpPr>
        <p:spPr>
          <a:xfrm>
            <a:off x="5365025" y="1746100"/>
            <a:ext cx="1462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role pod-access</a:t>
            </a:r>
            <a:endParaRPr/>
          </a:p>
        </p:txBody>
      </p:sp>
      <p:sp>
        <p:nvSpPr>
          <p:cNvPr id="1139" name="Google Shape;1139;p96"/>
          <p:cNvSpPr txBox="1"/>
          <p:nvPr/>
        </p:nvSpPr>
        <p:spPr>
          <a:xfrm>
            <a:off x="4595127" y="5733050"/>
            <a:ext cx="19452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namespace “test”</a:t>
            </a:r>
            <a:endParaRPr b="1"/>
          </a:p>
        </p:txBody>
      </p:sp>
      <p:cxnSp>
        <p:nvCxnSpPr>
          <p:cNvPr id="1140" name="Google Shape;1140;p96"/>
          <p:cNvCxnSpPr>
            <a:endCxn id="1111" idx="2"/>
          </p:cNvCxnSpPr>
          <p:nvPr/>
        </p:nvCxnSpPr>
        <p:spPr>
          <a:xfrm flipH="1" rot="10800000">
            <a:off x="5452300" y="3264650"/>
            <a:ext cx="1610700" cy="3027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1" name="Google Shape;1141;p96"/>
          <p:cNvSpPr txBox="1"/>
          <p:nvPr/>
        </p:nvSpPr>
        <p:spPr>
          <a:xfrm>
            <a:off x="5575138" y="3507375"/>
            <a:ext cx="1462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role ns-admin</a:t>
            </a:r>
            <a:endParaRPr/>
          </a:p>
        </p:txBody>
      </p:sp>
      <p:pic>
        <p:nvPicPr>
          <p:cNvPr id="1142" name="Google Shape;114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9350" y="317500"/>
            <a:ext cx="408800" cy="4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96">
            <a:hlinkClick r:id="rId4"/>
          </p:cNvPr>
          <p:cNvSpPr/>
          <p:nvPr/>
        </p:nvSpPr>
        <p:spPr>
          <a:xfrm>
            <a:off x="0" y="6731000"/>
            <a:ext cx="42042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97"/>
          <p:cNvSpPr txBox="1"/>
          <p:nvPr>
            <p:ph type="title"/>
          </p:nvPr>
        </p:nvSpPr>
        <p:spPr>
          <a:xfrm>
            <a:off x="495300" y="317500"/>
            <a:ext cx="9554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RBAC in Kubernetes: Roles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9" name="Google Shape;1149;p97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150" name="Google Shape;1150;p97"/>
          <p:cNvGraphicFramePr/>
          <p:nvPr/>
        </p:nvGraphicFramePr>
        <p:xfrm>
          <a:off x="629775" y="138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6049250"/>
              </a:tblGrid>
              <a:tr h="3160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kind: Role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apiVersion: rbac.authorization.k8s.io/v1beta1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metadata: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namespace: test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name: pod-access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rules: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endParaRPr sz="1800">
                        <a:solidFill>
                          <a:srgbClr val="F1F1F1"/>
                        </a:solidFill>
                        <a:highlight>
                          <a:srgbClr val="111A22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pic>
        <p:nvPicPr>
          <p:cNvPr id="1151" name="Google Shape;115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3625" y="2715000"/>
            <a:ext cx="4597151" cy="10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97"/>
          <p:cNvSpPr txBox="1"/>
          <p:nvPr/>
        </p:nvSpPr>
        <p:spPr>
          <a:xfrm>
            <a:off x="7053625" y="983550"/>
            <a:ext cx="45972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Need to specify: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Api group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Name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 it in the </a:t>
            </a: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API reference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examples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53" name="Google Shape;1153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3626" y="4097950"/>
            <a:ext cx="4739423" cy="10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97"/>
          <p:cNvSpPr/>
          <p:nvPr/>
        </p:nvSpPr>
        <p:spPr>
          <a:xfrm>
            <a:off x="7041400" y="4547825"/>
            <a:ext cx="733500" cy="516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5" name="Google Shape;1155;p97"/>
          <p:cNvCxnSpPr/>
          <p:nvPr/>
        </p:nvCxnSpPr>
        <p:spPr>
          <a:xfrm flipH="1" rot="10800000">
            <a:off x="3031825" y="1919400"/>
            <a:ext cx="4034100" cy="1638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56" name="Google Shape;1156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49350" y="317500"/>
            <a:ext cx="408800" cy="4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97"/>
          <p:cNvSpPr txBox="1"/>
          <p:nvPr/>
        </p:nvSpPr>
        <p:spPr>
          <a:xfrm>
            <a:off x="610000" y="3264750"/>
            <a:ext cx="34377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 apiGroups: [</a:t>
            </a:r>
            <a:r>
              <a:rPr lang="en-US" sz="18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b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resources: [</a:t>
            </a:r>
            <a:r>
              <a:rPr lang="en-US" sz="18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"pods"</a:t>
            </a: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/>
          </a:p>
        </p:txBody>
      </p:sp>
      <p:sp>
        <p:nvSpPr>
          <p:cNvPr id="1158" name="Google Shape;1158;p97"/>
          <p:cNvSpPr txBox="1"/>
          <p:nvPr/>
        </p:nvSpPr>
        <p:spPr>
          <a:xfrm>
            <a:off x="592200" y="3845150"/>
            <a:ext cx="3677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verbs: [</a:t>
            </a:r>
            <a:r>
              <a:rPr lang="en-US" sz="18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"get"</a:t>
            </a: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8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"list"</a:t>
            </a: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/>
          </a:p>
        </p:txBody>
      </p:sp>
      <p:sp>
        <p:nvSpPr>
          <p:cNvPr id="1159" name="Google Shape;1159;p97"/>
          <p:cNvSpPr txBox="1"/>
          <p:nvPr/>
        </p:nvSpPr>
        <p:spPr>
          <a:xfrm>
            <a:off x="6275550" y="5104545"/>
            <a:ext cx="3437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it is core, we use an empty string</a:t>
            </a:r>
            <a:endParaRPr/>
          </a:p>
        </p:txBody>
      </p:sp>
      <p:sp>
        <p:nvSpPr>
          <p:cNvPr id="1160" name="Google Shape;1160;p97"/>
          <p:cNvSpPr/>
          <p:nvPr/>
        </p:nvSpPr>
        <p:spPr>
          <a:xfrm>
            <a:off x="4174850" y="3264250"/>
            <a:ext cx="159600" cy="613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97"/>
          <p:cNvSpPr/>
          <p:nvPr/>
        </p:nvSpPr>
        <p:spPr>
          <a:xfrm>
            <a:off x="4174850" y="3970150"/>
            <a:ext cx="159600" cy="365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97"/>
          <p:cNvSpPr txBox="1"/>
          <p:nvPr/>
        </p:nvSpPr>
        <p:spPr>
          <a:xfrm>
            <a:off x="4461600" y="3366400"/>
            <a:ext cx="20208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WHICH RESOURCES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3" name="Google Shape;1163;p97"/>
          <p:cNvSpPr txBox="1"/>
          <p:nvPr/>
        </p:nvSpPr>
        <p:spPr>
          <a:xfrm>
            <a:off x="4461600" y="3899800"/>
            <a:ext cx="20208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WHICH OPERATIONS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4" name="Google Shape;1164;p97">
            <a:hlinkClick r:id="rId7"/>
          </p:cNvPr>
          <p:cNvSpPr/>
          <p:nvPr/>
        </p:nvSpPr>
        <p:spPr>
          <a:xfrm>
            <a:off x="0" y="6731000"/>
            <a:ext cx="46245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98"/>
          <p:cNvSpPr txBox="1"/>
          <p:nvPr>
            <p:ph type="title"/>
          </p:nvPr>
        </p:nvSpPr>
        <p:spPr>
          <a:xfrm>
            <a:off x="495300" y="317500"/>
            <a:ext cx="9554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RBAC in Kubernetes: Roles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0" name="Google Shape;1170;p98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171" name="Google Shape;1171;p98"/>
          <p:cNvGraphicFramePr/>
          <p:nvPr/>
        </p:nvGraphicFramePr>
        <p:xfrm>
          <a:off x="629775" y="138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6049250"/>
              </a:tblGrid>
              <a:tr h="3160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kind: Role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apiVersion: rbac.authorization.k8s.io/v1beta1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metadata: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namespace: test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name: ns-admin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rules: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- apiGroups: [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"*"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resources: [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"*"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verbs: [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"*"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endParaRPr sz="1800">
                        <a:solidFill>
                          <a:srgbClr val="F1F1F1"/>
                        </a:solidFill>
                        <a:highlight>
                          <a:srgbClr val="111A22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172" name="Google Shape;1172;p98"/>
          <p:cNvSpPr txBox="1"/>
          <p:nvPr/>
        </p:nvSpPr>
        <p:spPr>
          <a:xfrm>
            <a:off x="6955850" y="3170550"/>
            <a:ext cx="32274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Wildcards are allowed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73" name="Google Shape;1173;p98"/>
          <p:cNvCxnSpPr/>
          <p:nvPr/>
        </p:nvCxnSpPr>
        <p:spPr>
          <a:xfrm flipH="1" rot="10800000">
            <a:off x="3508500" y="3398850"/>
            <a:ext cx="3190500" cy="3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74" name="Google Shape;117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9350" y="317500"/>
            <a:ext cx="408800" cy="4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98">
            <a:hlinkClick r:id="rId4"/>
          </p:cNvPr>
          <p:cNvSpPr/>
          <p:nvPr/>
        </p:nvSpPr>
        <p:spPr>
          <a:xfrm>
            <a:off x="0" y="6731000"/>
            <a:ext cx="50451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99"/>
          <p:cNvSpPr/>
          <p:nvPr/>
        </p:nvSpPr>
        <p:spPr>
          <a:xfrm>
            <a:off x="6808725" y="1161625"/>
            <a:ext cx="4193100" cy="42543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99"/>
          <p:cNvSpPr txBox="1"/>
          <p:nvPr/>
        </p:nvSpPr>
        <p:spPr>
          <a:xfrm>
            <a:off x="1210275" y="1424450"/>
            <a:ext cx="3924300" cy="430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99"/>
          <p:cNvSpPr txBox="1"/>
          <p:nvPr>
            <p:ph type="title"/>
          </p:nvPr>
        </p:nvSpPr>
        <p:spPr>
          <a:xfrm>
            <a:off x="495300" y="317500"/>
            <a:ext cx="9554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RBAC in Kubernetes: RoleBindings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3" name="Google Shape;1183;p99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4" name="Google Shape;1184;p99"/>
          <p:cNvSpPr txBox="1"/>
          <p:nvPr/>
        </p:nvSpPr>
        <p:spPr>
          <a:xfrm>
            <a:off x="495300" y="907550"/>
            <a:ext cx="55926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Connects a role to a subject or set of subjects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5" name="Google Shape;1185;p99"/>
          <p:cNvSpPr txBox="1"/>
          <p:nvPr/>
        </p:nvSpPr>
        <p:spPr>
          <a:xfrm>
            <a:off x="2191352" y="5733050"/>
            <a:ext cx="19452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namespace “test”</a:t>
            </a:r>
            <a:endParaRPr b="1"/>
          </a:p>
        </p:txBody>
      </p:sp>
      <p:sp>
        <p:nvSpPr>
          <p:cNvPr id="1186" name="Google Shape;1186;p99"/>
          <p:cNvSpPr txBox="1"/>
          <p:nvPr/>
        </p:nvSpPr>
        <p:spPr>
          <a:xfrm>
            <a:off x="2301375" y="2102925"/>
            <a:ext cx="1564800" cy="437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role pod-access</a:t>
            </a:r>
            <a:endParaRPr/>
          </a:p>
        </p:txBody>
      </p:sp>
      <p:sp>
        <p:nvSpPr>
          <p:cNvPr id="1187" name="Google Shape;1187;p99"/>
          <p:cNvSpPr txBox="1"/>
          <p:nvPr/>
        </p:nvSpPr>
        <p:spPr>
          <a:xfrm>
            <a:off x="2301375" y="3931725"/>
            <a:ext cx="1564800" cy="437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role ns-access</a:t>
            </a:r>
            <a:endParaRPr/>
          </a:p>
        </p:txBody>
      </p:sp>
      <p:grpSp>
        <p:nvGrpSpPr>
          <p:cNvPr id="1188" name="Google Shape;1188;p99"/>
          <p:cNvGrpSpPr/>
          <p:nvPr/>
        </p:nvGrpSpPr>
        <p:grpSpPr>
          <a:xfrm>
            <a:off x="7219800" y="1547027"/>
            <a:ext cx="1035600" cy="829648"/>
            <a:chOff x="10894950" y="296302"/>
            <a:chExt cx="1035600" cy="829648"/>
          </a:xfrm>
        </p:grpSpPr>
        <p:sp>
          <p:nvSpPr>
            <p:cNvPr id="1189" name="Google Shape;1189;p99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1F9B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99"/>
            <p:cNvSpPr txBox="1"/>
            <p:nvPr/>
          </p:nvSpPr>
          <p:spPr>
            <a:xfrm>
              <a:off x="10894950" y="760850"/>
              <a:ext cx="1035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1F9AD8"/>
                  </a:solidFill>
                </a:rPr>
                <a:t>Developer </a:t>
              </a:r>
              <a:endParaRPr>
                <a:solidFill>
                  <a:srgbClr val="1F9AD8"/>
                </a:solidFill>
              </a:endParaRPr>
            </a:p>
          </p:txBody>
        </p:sp>
      </p:grpSp>
      <p:grpSp>
        <p:nvGrpSpPr>
          <p:cNvPr id="1191" name="Google Shape;1191;p99"/>
          <p:cNvGrpSpPr/>
          <p:nvPr/>
        </p:nvGrpSpPr>
        <p:grpSpPr>
          <a:xfrm>
            <a:off x="7219800" y="4194027"/>
            <a:ext cx="1035600" cy="829648"/>
            <a:chOff x="10894950" y="296302"/>
            <a:chExt cx="1035600" cy="829648"/>
          </a:xfrm>
        </p:grpSpPr>
        <p:sp>
          <p:nvSpPr>
            <p:cNvPr id="1192" name="Google Shape;1192;p99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1F9B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99"/>
            <p:cNvSpPr txBox="1"/>
            <p:nvPr/>
          </p:nvSpPr>
          <p:spPr>
            <a:xfrm>
              <a:off x="10894950" y="760850"/>
              <a:ext cx="1035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1F9AD8"/>
                  </a:solidFill>
                </a:rPr>
                <a:t>Developer</a:t>
              </a:r>
              <a:endParaRPr>
                <a:solidFill>
                  <a:srgbClr val="1F9AD8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F9AD8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F9AD8"/>
                </a:solidFill>
              </a:endParaRPr>
            </a:p>
          </p:txBody>
        </p:sp>
      </p:grpSp>
      <p:grpSp>
        <p:nvGrpSpPr>
          <p:cNvPr id="1194" name="Google Shape;1194;p99"/>
          <p:cNvGrpSpPr/>
          <p:nvPr/>
        </p:nvGrpSpPr>
        <p:grpSpPr>
          <a:xfrm>
            <a:off x="7219800" y="2824602"/>
            <a:ext cx="1035600" cy="829648"/>
            <a:chOff x="10894950" y="296302"/>
            <a:chExt cx="1035600" cy="829648"/>
          </a:xfrm>
        </p:grpSpPr>
        <p:sp>
          <p:nvSpPr>
            <p:cNvPr id="1195" name="Google Shape;1195;p99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1F9B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99"/>
            <p:cNvSpPr txBox="1"/>
            <p:nvPr/>
          </p:nvSpPr>
          <p:spPr>
            <a:xfrm>
              <a:off x="10894950" y="760850"/>
              <a:ext cx="1035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1F9AD8"/>
                  </a:solidFill>
                </a:rPr>
                <a:t>Developer</a:t>
              </a:r>
              <a:endParaRPr>
                <a:solidFill>
                  <a:srgbClr val="1F9AD8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F9AD8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F9AD8"/>
                </a:solidFill>
              </a:endParaRPr>
            </a:p>
          </p:txBody>
        </p:sp>
      </p:grpSp>
      <p:sp>
        <p:nvSpPr>
          <p:cNvPr id="1197" name="Google Shape;1197;p99"/>
          <p:cNvSpPr txBox="1"/>
          <p:nvPr/>
        </p:nvSpPr>
        <p:spPr>
          <a:xfrm>
            <a:off x="8361250" y="1625400"/>
            <a:ext cx="2162700" cy="672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user: jsalmeron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group: tech-lead, dev</a:t>
            </a:r>
            <a:endParaRPr/>
          </a:p>
        </p:txBody>
      </p:sp>
      <p:sp>
        <p:nvSpPr>
          <p:cNvPr id="1198" name="Google Shape;1198;p99"/>
          <p:cNvSpPr txBox="1"/>
          <p:nvPr/>
        </p:nvSpPr>
        <p:spPr>
          <a:xfrm>
            <a:off x="8361250" y="2824600"/>
            <a:ext cx="2162700" cy="672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user: dgalvez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group: dev</a:t>
            </a:r>
            <a:endParaRPr/>
          </a:p>
        </p:txBody>
      </p:sp>
      <p:sp>
        <p:nvSpPr>
          <p:cNvPr id="1199" name="Google Shape;1199;p99"/>
          <p:cNvSpPr txBox="1"/>
          <p:nvPr/>
        </p:nvSpPr>
        <p:spPr>
          <a:xfrm>
            <a:off x="8361250" y="4196200"/>
            <a:ext cx="2162700" cy="672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user: juan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group: dev</a:t>
            </a:r>
            <a:endParaRPr/>
          </a:p>
        </p:txBody>
      </p:sp>
      <p:cxnSp>
        <p:nvCxnSpPr>
          <p:cNvPr id="1200" name="Google Shape;1200;p99"/>
          <p:cNvCxnSpPr>
            <a:stCxn id="1186" idx="3"/>
          </p:cNvCxnSpPr>
          <p:nvPr/>
        </p:nvCxnSpPr>
        <p:spPr>
          <a:xfrm>
            <a:off x="3866175" y="2321775"/>
            <a:ext cx="2808600" cy="12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1" name="Google Shape;1201;p99"/>
          <p:cNvCxnSpPr>
            <a:stCxn id="1187" idx="3"/>
          </p:cNvCxnSpPr>
          <p:nvPr/>
        </p:nvCxnSpPr>
        <p:spPr>
          <a:xfrm flipH="1" rot="10800000">
            <a:off x="3866175" y="2433075"/>
            <a:ext cx="4312200" cy="17175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2" name="Google Shape;1202;p99"/>
          <p:cNvSpPr/>
          <p:nvPr/>
        </p:nvSpPr>
        <p:spPr>
          <a:xfrm>
            <a:off x="7056100" y="1314025"/>
            <a:ext cx="3737700" cy="11232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3" name="Google Shape;120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9350" y="317500"/>
            <a:ext cx="408800" cy="4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99">
            <a:hlinkClick r:id="rId4"/>
          </p:cNvPr>
          <p:cNvSpPr/>
          <p:nvPr/>
        </p:nvSpPr>
        <p:spPr>
          <a:xfrm>
            <a:off x="0" y="6731000"/>
            <a:ext cx="5465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00"/>
          <p:cNvSpPr txBox="1"/>
          <p:nvPr>
            <p:ph type="title"/>
          </p:nvPr>
        </p:nvSpPr>
        <p:spPr>
          <a:xfrm>
            <a:off x="495300" y="317500"/>
            <a:ext cx="9554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RBAC in Kubernetes: RoleBinding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0" name="Google Shape;1210;p100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211" name="Google Shape;1211;p100"/>
          <p:cNvGraphicFramePr/>
          <p:nvPr/>
        </p:nvGraphicFramePr>
        <p:xfrm>
          <a:off x="629775" y="115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6049250"/>
              </a:tblGrid>
              <a:tr h="3160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 RoleBinding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 rbac.authorization.k8s.io/v1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devs-read-pods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namespace: test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subjects: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roleRef: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cxnSp>
        <p:nvCxnSpPr>
          <p:cNvPr id="1212" name="Google Shape;1212;p100"/>
          <p:cNvCxnSpPr/>
          <p:nvPr/>
        </p:nvCxnSpPr>
        <p:spPr>
          <a:xfrm rot="10800000">
            <a:off x="2478575" y="3243225"/>
            <a:ext cx="3105000" cy="672300"/>
          </a:xfrm>
          <a:prstGeom prst="bentConnector3">
            <a:avLst>
              <a:gd fmla="val -126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3" name="Google Shape;1213;p100"/>
          <p:cNvCxnSpPr/>
          <p:nvPr/>
        </p:nvCxnSpPr>
        <p:spPr>
          <a:xfrm rot="10800000">
            <a:off x="2478575" y="4462425"/>
            <a:ext cx="3105000" cy="672300"/>
          </a:xfrm>
          <a:prstGeom prst="bentConnector3">
            <a:avLst>
              <a:gd fmla="val -126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4" name="Google Shape;1214;p100"/>
          <p:cNvSpPr txBox="1"/>
          <p:nvPr/>
        </p:nvSpPr>
        <p:spPr>
          <a:xfrm>
            <a:off x="7434625" y="983550"/>
            <a:ext cx="45972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...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Later we will see another one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5" name="Google Shape;1215;p100"/>
          <p:cNvSpPr txBox="1"/>
          <p:nvPr/>
        </p:nvSpPr>
        <p:spPr>
          <a:xfrm>
            <a:off x="7200300" y="3854313"/>
            <a:ext cx="45972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Used to specify which api group the kind belongs to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16" name="Google Shape;1216;p100"/>
          <p:cNvCxnSpPr/>
          <p:nvPr/>
        </p:nvCxnSpPr>
        <p:spPr>
          <a:xfrm flipH="1" rot="10800000">
            <a:off x="3215100" y="1589550"/>
            <a:ext cx="3985200" cy="1980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7" name="Google Shape;1217;p100"/>
          <p:cNvSpPr txBox="1"/>
          <p:nvPr/>
        </p:nvSpPr>
        <p:spPr>
          <a:xfrm>
            <a:off x="629775" y="3047025"/>
            <a:ext cx="4954500" cy="10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- kind: Group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name: devs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apiGroup: rbac.authorization.k8s.io</a:t>
            </a:r>
            <a:endParaRPr/>
          </a:p>
        </p:txBody>
      </p:sp>
      <p:sp>
        <p:nvSpPr>
          <p:cNvPr id="1218" name="Google Shape;1218;p100"/>
          <p:cNvSpPr txBox="1"/>
          <p:nvPr/>
        </p:nvSpPr>
        <p:spPr>
          <a:xfrm>
            <a:off x="618725" y="4309300"/>
            <a:ext cx="49545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kind: Role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name: pod-access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apiGroup: rbac.authorization.k8s.io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19" name="Google Shape;1219;p100"/>
          <p:cNvSpPr/>
          <p:nvPr/>
        </p:nvSpPr>
        <p:spPr>
          <a:xfrm>
            <a:off x="6168600" y="3272775"/>
            <a:ext cx="159600" cy="613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100"/>
          <p:cNvSpPr txBox="1"/>
          <p:nvPr/>
        </p:nvSpPr>
        <p:spPr>
          <a:xfrm>
            <a:off x="6309675" y="3374925"/>
            <a:ext cx="20208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WHICH SUBJECTS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1" name="Google Shape;1221;p100"/>
          <p:cNvSpPr/>
          <p:nvPr/>
        </p:nvSpPr>
        <p:spPr>
          <a:xfrm>
            <a:off x="6168600" y="4491975"/>
            <a:ext cx="159600" cy="613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100"/>
          <p:cNvSpPr txBox="1"/>
          <p:nvPr/>
        </p:nvSpPr>
        <p:spPr>
          <a:xfrm>
            <a:off x="6309675" y="4594125"/>
            <a:ext cx="41538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WHICH ROLE (ONLY ONE PER BINDING)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23" name="Google Shape;1223;p100"/>
          <p:cNvCxnSpPr>
            <a:endCxn id="1215" idx="1"/>
          </p:cNvCxnSpPr>
          <p:nvPr/>
        </p:nvCxnSpPr>
        <p:spPr>
          <a:xfrm>
            <a:off x="5610600" y="3922563"/>
            <a:ext cx="1589700" cy="19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4" name="Google Shape;1224;p100"/>
          <p:cNvCxnSpPr>
            <a:endCxn id="1215" idx="1"/>
          </p:cNvCxnSpPr>
          <p:nvPr/>
        </p:nvCxnSpPr>
        <p:spPr>
          <a:xfrm flipH="1" rot="10800000">
            <a:off x="5557500" y="4112763"/>
            <a:ext cx="1642800" cy="315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5" name="Google Shape;1225;p100">
            <a:hlinkClick r:id="rId3"/>
          </p:cNvPr>
          <p:cNvSpPr/>
          <p:nvPr/>
        </p:nvSpPr>
        <p:spPr>
          <a:xfrm>
            <a:off x="0" y="6731000"/>
            <a:ext cx="58857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01"/>
          <p:cNvSpPr txBox="1"/>
          <p:nvPr>
            <p:ph type="title"/>
          </p:nvPr>
        </p:nvSpPr>
        <p:spPr>
          <a:xfrm>
            <a:off x="495300" y="317500"/>
            <a:ext cx="9554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RBAC in Kubernetes: RoleBinding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1" name="Google Shape;1231;p101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232" name="Google Shape;1232;p101"/>
          <p:cNvGraphicFramePr/>
          <p:nvPr/>
        </p:nvGraphicFramePr>
        <p:xfrm>
          <a:off x="629775" y="115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6049250"/>
              </a:tblGrid>
              <a:tr h="3160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 RoleBinding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 rbac.authorization.k8s.io/v1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salme-ns-admin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namespace: test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subjects: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 kind: User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jsalmeron # Name is case sensitive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apiGroup: rbac.authorization.k8s.io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roleRef: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kind: Role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ns-admin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apiGroup: rbac.authorization.k8s.io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233" name="Google Shape;1233;p101"/>
          <p:cNvSpPr txBox="1"/>
          <p:nvPr/>
        </p:nvSpPr>
        <p:spPr>
          <a:xfrm>
            <a:off x="7505900" y="2970200"/>
            <a:ext cx="45972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Mini-exercise: Another way of doing this?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34" name="Google Shape;1234;p101"/>
          <p:cNvCxnSpPr>
            <a:endCxn id="1233" idx="1"/>
          </p:cNvCxnSpPr>
          <p:nvPr/>
        </p:nvCxnSpPr>
        <p:spPr>
          <a:xfrm flipH="1" rot="10800000">
            <a:off x="6161300" y="3228650"/>
            <a:ext cx="1344600" cy="1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5" name="Google Shape;1235;p101">
            <a:hlinkClick r:id="rId3"/>
          </p:cNvPr>
          <p:cNvSpPr/>
          <p:nvPr/>
        </p:nvSpPr>
        <p:spPr>
          <a:xfrm>
            <a:off x="0" y="6731000"/>
            <a:ext cx="63063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02"/>
          <p:cNvSpPr/>
          <p:nvPr/>
        </p:nvSpPr>
        <p:spPr>
          <a:xfrm>
            <a:off x="2432725" y="1653925"/>
            <a:ext cx="6246368" cy="516880"/>
          </a:xfrm>
          <a:custGeom>
            <a:rect b="b" l="l" r="r" t="t"/>
            <a:pathLst>
              <a:path extrusionOk="0" h="25412" w="348521">
                <a:moveTo>
                  <a:pt x="853" y="21989"/>
                </a:moveTo>
                <a:cubicBezTo>
                  <a:pt x="5987" y="18403"/>
                  <a:pt x="-16098" y="2674"/>
                  <a:pt x="31659" y="474"/>
                </a:cubicBezTo>
                <a:cubicBezTo>
                  <a:pt x="79417" y="-1726"/>
                  <a:pt x="234588" y="4631"/>
                  <a:pt x="287398" y="8787"/>
                </a:cubicBezTo>
                <a:cubicBezTo>
                  <a:pt x="340208" y="12943"/>
                  <a:pt x="338334" y="22641"/>
                  <a:pt x="348521" y="25412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1" name="Google Shape;1241;p102"/>
          <p:cNvSpPr/>
          <p:nvPr/>
        </p:nvSpPr>
        <p:spPr>
          <a:xfrm>
            <a:off x="7147375" y="2025500"/>
            <a:ext cx="2387400" cy="2264100"/>
          </a:xfrm>
          <a:prstGeom prst="ellipse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102"/>
          <p:cNvSpPr txBox="1"/>
          <p:nvPr>
            <p:ph type="title"/>
          </p:nvPr>
        </p:nvSpPr>
        <p:spPr>
          <a:xfrm>
            <a:off x="495300" y="317500"/>
            <a:ext cx="9554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RBAC in Kubernetes: ClusterRoles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3" name="Google Shape;1243;p102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4" name="Google Shape;1244;p102"/>
          <p:cNvSpPr txBox="1"/>
          <p:nvPr/>
        </p:nvSpPr>
        <p:spPr>
          <a:xfrm rot="299707">
            <a:off x="2039689" y="2061567"/>
            <a:ext cx="851032" cy="516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86B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Pod</a:t>
            </a:r>
            <a:endParaRPr sz="2400">
              <a:solidFill>
                <a:srgbClr val="0086B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5" name="Google Shape;1245;p102"/>
          <p:cNvSpPr txBox="1"/>
          <p:nvPr/>
        </p:nvSpPr>
        <p:spPr>
          <a:xfrm rot="-689926">
            <a:off x="2729471" y="2534173"/>
            <a:ext cx="1035381" cy="5168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9A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</a:t>
            </a:r>
            <a:endParaRPr sz="1800">
              <a:solidFill>
                <a:srgbClr val="1F9A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6" name="Google Shape;1246;p102"/>
          <p:cNvSpPr txBox="1"/>
          <p:nvPr/>
        </p:nvSpPr>
        <p:spPr>
          <a:xfrm rot="544379">
            <a:off x="2050020" y="3140910"/>
            <a:ext cx="1531461" cy="517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6B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Deployment</a:t>
            </a:r>
            <a:endParaRPr sz="1800">
              <a:solidFill>
                <a:srgbClr val="0086B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7" name="Google Shape;1247;p102"/>
          <p:cNvSpPr txBox="1"/>
          <p:nvPr/>
        </p:nvSpPr>
        <p:spPr>
          <a:xfrm rot="134491">
            <a:off x="3815747" y="2970323"/>
            <a:ext cx="1035492" cy="5169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9B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Secrets</a:t>
            </a:r>
            <a:endParaRPr sz="1800">
              <a:solidFill>
                <a:srgbClr val="1F9B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8" name="Google Shape;1248;p102"/>
          <p:cNvSpPr txBox="1"/>
          <p:nvPr/>
        </p:nvSpPr>
        <p:spPr>
          <a:xfrm rot="134928">
            <a:off x="3247549" y="1842955"/>
            <a:ext cx="1429701" cy="5169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ConfigMaps</a:t>
            </a:r>
            <a:endParaRPr sz="18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9" name="Google Shape;1249;p102"/>
          <p:cNvSpPr txBox="1"/>
          <p:nvPr/>
        </p:nvSpPr>
        <p:spPr>
          <a:xfrm rot="-405582">
            <a:off x="1891885" y="3656786"/>
            <a:ext cx="1429839" cy="5169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F9B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ReplicaSets</a:t>
            </a:r>
            <a:endParaRPr>
              <a:solidFill>
                <a:srgbClr val="1F9B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0" name="Google Shape;1250;p102"/>
          <p:cNvSpPr txBox="1"/>
          <p:nvPr/>
        </p:nvSpPr>
        <p:spPr>
          <a:xfrm rot="341774">
            <a:off x="3879100" y="3594922"/>
            <a:ext cx="1429660" cy="5170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86B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Ingress</a:t>
            </a:r>
            <a:endParaRPr sz="2400">
              <a:solidFill>
                <a:srgbClr val="0086B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1" name="Google Shape;1251;p102"/>
          <p:cNvSpPr txBox="1"/>
          <p:nvPr/>
        </p:nvSpPr>
        <p:spPr>
          <a:xfrm rot="2164">
            <a:off x="3618601" y="4440421"/>
            <a:ext cx="14298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9B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DaemonSet</a:t>
            </a:r>
            <a:endParaRPr sz="1800">
              <a:solidFill>
                <a:srgbClr val="1F9B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2" name="Google Shape;1252;p102"/>
          <p:cNvSpPr txBox="1"/>
          <p:nvPr/>
        </p:nvSpPr>
        <p:spPr>
          <a:xfrm rot="1692">
            <a:off x="2302001" y="4228875"/>
            <a:ext cx="6096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F9A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Job</a:t>
            </a:r>
            <a:endParaRPr sz="1200">
              <a:solidFill>
                <a:srgbClr val="1F9A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3" name="Google Shape;1253;p102"/>
          <p:cNvSpPr txBox="1"/>
          <p:nvPr/>
        </p:nvSpPr>
        <p:spPr>
          <a:xfrm rot="640847">
            <a:off x="4118152" y="2479656"/>
            <a:ext cx="1312743" cy="5168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F9A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AutoScaler</a:t>
            </a:r>
            <a:endParaRPr sz="1200">
              <a:solidFill>
                <a:srgbClr val="1F9A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4" name="Google Shape;1254;p102"/>
          <p:cNvSpPr txBox="1"/>
          <p:nvPr/>
        </p:nvSpPr>
        <p:spPr>
          <a:xfrm rot="1792">
            <a:off x="2086950" y="4755263"/>
            <a:ext cx="11511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9B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CronJob</a:t>
            </a:r>
            <a:endParaRPr sz="1800">
              <a:solidFill>
                <a:srgbClr val="1F9B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5" name="Google Shape;1255;p102"/>
          <p:cNvSpPr txBox="1"/>
          <p:nvPr/>
        </p:nvSpPr>
        <p:spPr>
          <a:xfrm>
            <a:off x="2474400" y="5362538"/>
            <a:ext cx="22200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 API Resources</a:t>
            </a:r>
            <a:endParaRPr b="1"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6" name="Google Shape;1256;p102"/>
          <p:cNvSpPr txBox="1"/>
          <p:nvPr/>
        </p:nvSpPr>
        <p:spPr>
          <a:xfrm>
            <a:off x="7628050" y="2110250"/>
            <a:ext cx="6969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7" name="Google Shape;1257;p102"/>
          <p:cNvSpPr txBox="1"/>
          <p:nvPr/>
        </p:nvSpPr>
        <p:spPr>
          <a:xfrm rot="676274">
            <a:off x="8517010" y="2129636"/>
            <a:ext cx="696840" cy="5169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</a:t>
            </a:r>
            <a:endParaRPr sz="24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8" name="Google Shape;1258;p102"/>
          <p:cNvSpPr txBox="1"/>
          <p:nvPr/>
        </p:nvSpPr>
        <p:spPr>
          <a:xfrm rot="-401194">
            <a:off x="7399233" y="2737078"/>
            <a:ext cx="1035745" cy="5168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</a:t>
            </a:r>
            <a:endParaRPr sz="24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9" name="Google Shape;1259;p102"/>
          <p:cNvSpPr txBox="1"/>
          <p:nvPr/>
        </p:nvSpPr>
        <p:spPr>
          <a:xfrm rot="263159">
            <a:off x="7399283" y="3343802"/>
            <a:ext cx="1035633" cy="5169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watch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0" name="Google Shape;1260;p102"/>
          <p:cNvSpPr txBox="1"/>
          <p:nvPr/>
        </p:nvSpPr>
        <p:spPr>
          <a:xfrm rot="342782">
            <a:off x="8527199" y="2831064"/>
            <a:ext cx="702188" cy="3696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delete</a:t>
            </a:r>
            <a:endParaRPr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1" name="Google Shape;1261;p102"/>
          <p:cNvSpPr txBox="1"/>
          <p:nvPr/>
        </p:nvSpPr>
        <p:spPr>
          <a:xfrm>
            <a:off x="8346785" y="3419853"/>
            <a:ext cx="10356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patch</a:t>
            </a:r>
            <a:endParaRPr sz="24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2" name="Google Shape;1262;p102"/>
          <p:cNvSpPr txBox="1"/>
          <p:nvPr/>
        </p:nvSpPr>
        <p:spPr>
          <a:xfrm>
            <a:off x="7653400" y="5352763"/>
            <a:ext cx="15939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Operations</a:t>
            </a:r>
            <a:endParaRPr b="1"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3" name="Google Shape;1263;p102"/>
          <p:cNvSpPr txBox="1"/>
          <p:nvPr/>
        </p:nvSpPr>
        <p:spPr>
          <a:xfrm>
            <a:off x="495300" y="907550"/>
            <a:ext cx="9626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Establish a set of allowed operations over a set of resources in the whole cluster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4" name="Google Shape;1264;p102"/>
          <p:cNvSpPr/>
          <p:nvPr/>
        </p:nvSpPr>
        <p:spPr>
          <a:xfrm>
            <a:off x="7256650" y="2108825"/>
            <a:ext cx="2387400" cy="517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102"/>
          <p:cNvSpPr txBox="1"/>
          <p:nvPr/>
        </p:nvSpPr>
        <p:spPr>
          <a:xfrm>
            <a:off x="4804302" y="1746100"/>
            <a:ext cx="20232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role all-pods-access</a:t>
            </a:r>
            <a:endParaRPr/>
          </a:p>
        </p:txBody>
      </p:sp>
      <p:sp>
        <p:nvSpPr>
          <p:cNvPr id="1266" name="Google Shape;1266;p102"/>
          <p:cNvSpPr txBox="1"/>
          <p:nvPr/>
        </p:nvSpPr>
        <p:spPr>
          <a:xfrm rot="642747">
            <a:off x="3005874" y="3872757"/>
            <a:ext cx="1354099" cy="5168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86B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Nodes</a:t>
            </a:r>
            <a:endParaRPr sz="3000">
              <a:solidFill>
                <a:srgbClr val="0086B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7" name="Google Shape;1267;p102"/>
          <p:cNvSpPr txBox="1"/>
          <p:nvPr/>
        </p:nvSpPr>
        <p:spPr>
          <a:xfrm rot="2805">
            <a:off x="3594751" y="4810075"/>
            <a:ext cx="7353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9B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PVC</a:t>
            </a:r>
            <a:endParaRPr sz="1800">
              <a:solidFill>
                <a:srgbClr val="1F9B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8" name="Google Shape;1268;p102"/>
          <p:cNvSpPr txBox="1"/>
          <p:nvPr/>
        </p:nvSpPr>
        <p:spPr>
          <a:xfrm rot="1692">
            <a:off x="1864801" y="2778788"/>
            <a:ext cx="6096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F9A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PV</a:t>
            </a:r>
            <a:endParaRPr sz="1200">
              <a:solidFill>
                <a:srgbClr val="1F9A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9" name="Google Shape;1269;p102"/>
          <p:cNvSpPr/>
          <p:nvPr/>
        </p:nvSpPr>
        <p:spPr>
          <a:xfrm>
            <a:off x="1852150" y="2108825"/>
            <a:ext cx="1054800" cy="517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102"/>
          <p:cNvSpPr/>
          <p:nvPr/>
        </p:nvSpPr>
        <p:spPr>
          <a:xfrm>
            <a:off x="1798450" y="2794925"/>
            <a:ext cx="609600" cy="365100"/>
          </a:xfrm>
          <a:prstGeom prst="ellipse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1" name="Google Shape;1271;p102"/>
          <p:cNvCxnSpPr>
            <a:stCxn id="1270" idx="6"/>
            <a:endCxn id="1241" idx="2"/>
          </p:cNvCxnSpPr>
          <p:nvPr/>
        </p:nvCxnSpPr>
        <p:spPr>
          <a:xfrm>
            <a:off x="2408050" y="2977475"/>
            <a:ext cx="4739400" cy="1800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2" name="Google Shape;1272;p102"/>
          <p:cNvSpPr txBox="1"/>
          <p:nvPr/>
        </p:nvSpPr>
        <p:spPr>
          <a:xfrm>
            <a:off x="5233452" y="3292350"/>
            <a:ext cx="20232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role pv-admin</a:t>
            </a:r>
            <a:endParaRPr/>
          </a:p>
        </p:txBody>
      </p:sp>
      <p:sp>
        <p:nvSpPr>
          <p:cNvPr id="1273" name="Google Shape;1273;p102">
            <a:hlinkClick r:id="rId3"/>
          </p:cNvPr>
          <p:cNvSpPr/>
          <p:nvPr/>
        </p:nvSpPr>
        <p:spPr>
          <a:xfrm>
            <a:off x="0" y="6731000"/>
            <a:ext cx="67266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03"/>
          <p:cNvSpPr txBox="1"/>
          <p:nvPr>
            <p:ph type="title"/>
          </p:nvPr>
        </p:nvSpPr>
        <p:spPr>
          <a:xfrm>
            <a:off x="495300" y="317500"/>
            <a:ext cx="9554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RBAC in Kubernetes: ClusterRoles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9" name="Google Shape;1279;p103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280" name="Google Shape;1280;p103"/>
          <p:cNvGraphicFramePr/>
          <p:nvPr/>
        </p:nvGraphicFramePr>
        <p:xfrm>
          <a:off x="73350" y="168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5939225"/>
              </a:tblGrid>
              <a:tr h="3160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kind: Role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apiVersion: rbac.authorization.k8s.io/v1beta1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metadata: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name: pod-access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namespace: test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rules: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- apiGroups: [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""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resources: [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"pods"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verbs: [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"get"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"list"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endParaRPr sz="1800">
                        <a:solidFill>
                          <a:srgbClr val="F1F1F1"/>
                        </a:solidFill>
                        <a:highlight>
                          <a:srgbClr val="111A22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81" name="Google Shape;1281;p103"/>
          <p:cNvGraphicFramePr/>
          <p:nvPr/>
        </p:nvGraphicFramePr>
        <p:xfrm>
          <a:off x="6202250" y="168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5989750"/>
              </a:tblGrid>
              <a:tr h="3160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kind: ClusterRole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apiVersion: rbac.authorization.k8s.io/v1beta1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metadata: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name: all-pod-access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rules: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- apiGroups: [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""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resources: [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"pods"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verbs: [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"get"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"list"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endParaRPr sz="1800">
                        <a:solidFill>
                          <a:srgbClr val="F1F1F1"/>
                        </a:solidFill>
                        <a:highlight>
                          <a:srgbClr val="111A22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282" name="Google Shape;1282;p103"/>
          <p:cNvSpPr txBox="1"/>
          <p:nvPr/>
        </p:nvSpPr>
        <p:spPr>
          <a:xfrm>
            <a:off x="495300" y="907550"/>
            <a:ext cx="55926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Roles and ClusterRoles have very similar yaml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83" name="Google Shape;1283;p103"/>
          <p:cNvCxnSpPr/>
          <p:nvPr/>
        </p:nvCxnSpPr>
        <p:spPr>
          <a:xfrm flipH="1" rot="10800000">
            <a:off x="2832000" y="3138175"/>
            <a:ext cx="3815700" cy="1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84" name="Google Shape;1284;p103"/>
          <p:cNvSpPr txBox="1"/>
          <p:nvPr/>
        </p:nvSpPr>
        <p:spPr>
          <a:xfrm>
            <a:off x="3703375" y="3068863"/>
            <a:ext cx="18009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Only difference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5" name="Google Shape;1285;p103">
            <a:hlinkClick r:id="rId3"/>
          </p:cNvPr>
          <p:cNvSpPr/>
          <p:nvPr/>
        </p:nvSpPr>
        <p:spPr>
          <a:xfrm>
            <a:off x="0" y="6731000"/>
            <a:ext cx="71469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04"/>
          <p:cNvSpPr/>
          <p:nvPr/>
        </p:nvSpPr>
        <p:spPr>
          <a:xfrm>
            <a:off x="7056100" y="2540625"/>
            <a:ext cx="3737700" cy="26427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104"/>
          <p:cNvSpPr/>
          <p:nvPr/>
        </p:nvSpPr>
        <p:spPr>
          <a:xfrm>
            <a:off x="6808725" y="1161625"/>
            <a:ext cx="4193100" cy="42543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104"/>
          <p:cNvSpPr txBox="1"/>
          <p:nvPr>
            <p:ph type="title"/>
          </p:nvPr>
        </p:nvSpPr>
        <p:spPr>
          <a:xfrm>
            <a:off x="495300" y="317500"/>
            <a:ext cx="9554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RBAC in Kubernetes: ClusterRoleBinding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3" name="Google Shape;1293;p104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4" name="Google Shape;1294;p104"/>
          <p:cNvSpPr txBox="1"/>
          <p:nvPr/>
        </p:nvSpPr>
        <p:spPr>
          <a:xfrm>
            <a:off x="495300" y="907550"/>
            <a:ext cx="55926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Connects a role to a subject or set of subjects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5" name="Google Shape;1295;p104"/>
          <p:cNvSpPr txBox="1"/>
          <p:nvPr/>
        </p:nvSpPr>
        <p:spPr>
          <a:xfrm>
            <a:off x="1894850" y="2102925"/>
            <a:ext cx="1971300" cy="437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role all-pod-access</a:t>
            </a:r>
            <a:endParaRPr/>
          </a:p>
        </p:txBody>
      </p:sp>
      <p:sp>
        <p:nvSpPr>
          <p:cNvPr id="1296" name="Google Shape;1296;p104"/>
          <p:cNvSpPr txBox="1"/>
          <p:nvPr/>
        </p:nvSpPr>
        <p:spPr>
          <a:xfrm>
            <a:off x="1968200" y="3931725"/>
            <a:ext cx="1898100" cy="437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role pv-admin</a:t>
            </a:r>
            <a:endParaRPr/>
          </a:p>
        </p:txBody>
      </p:sp>
      <p:grpSp>
        <p:nvGrpSpPr>
          <p:cNvPr id="1297" name="Google Shape;1297;p104"/>
          <p:cNvGrpSpPr/>
          <p:nvPr/>
        </p:nvGrpSpPr>
        <p:grpSpPr>
          <a:xfrm>
            <a:off x="7219800" y="1547027"/>
            <a:ext cx="1035600" cy="829648"/>
            <a:chOff x="10894950" y="296302"/>
            <a:chExt cx="1035600" cy="829648"/>
          </a:xfrm>
        </p:grpSpPr>
        <p:sp>
          <p:nvSpPr>
            <p:cNvPr id="1298" name="Google Shape;1298;p104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1F9B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04"/>
            <p:cNvSpPr txBox="1"/>
            <p:nvPr/>
          </p:nvSpPr>
          <p:spPr>
            <a:xfrm>
              <a:off x="10894950" y="760850"/>
              <a:ext cx="1035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1F9AD8"/>
                  </a:solidFill>
                </a:rPr>
                <a:t>Developer </a:t>
              </a:r>
              <a:endParaRPr>
                <a:solidFill>
                  <a:srgbClr val="1F9AD8"/>
                </a:solidFill>
              </a:endParaRPr>
            </a:p>
          </p:txBody>
        </p:sp>
      </p:grpSp>
      <p:sp>
        <p:nvSpPr>
          <p:cNvPr id="1300" name="Google Shape;1300;p104"/>
          <p:cNvSpPr txBox="1"/>
          <p:nvPr/>
        </p:nvSpPr>
        <p:spPr>
          <a:xfrm>
            <a:off x="8361250" y="1625400"/>
            <a:ext cx="2162700" cy="672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user: jsalmeron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group: tech-lead, dev</a:t>
            </a:r>
            <a:endParaRPr/>
          </a:p>
        </p:txBody>
      </p:sp>
      <p:sp>
        <p:nvSpPr>
          <p:cNvPr id="1301" name="Google Shape;1301;p104"/>
          <p:cNvSpPr txBox="1"/>
          <p:nvPr/>
        </p:nvSpPr>
        <p:spPr>
          <a:xfrm>
            <a:off x="8361250" y="2824600"/>
            <a:ext cx="2162700" cy="672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user: dbarranco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group: sre, dev, devops</a:t>
            </a:r>
            <a:endParaRPr/>
          </a:p>
        </p:txBody>
      </p:sp>
      <p:sp>
        <p:nvSpPr>
          <p:cNvPr id="1302" name="Google Shape;1302;p104"/>
          <p:cNvSpPr txBox="1"/>
          <p:nvPr/>
        </p:nvSpPr>
        <p:spPr>
          <a:xfrm>
            <a:off x="8361250" y="4196200"/>
            <a:ext cx="2162700" cy="672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user: jbianquetti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group: sre, dev</a:t>
            </a:r>
            <a:endParaRPr/>
          </a:p>
        </p:txBody>
      </p:sp>
      <p:cxnSp>
        <p:nvCxnSpPr>
          <p:cNvPr id="1303" name="Google Shape;1303;p104"/>
          <p:cNvCxnSpPr>
            <a:stCxn id="1295" idx="3"/>
          </p:cNvCxnSpPr>
          <p:nvPr/>
        </p:nvCxnSpPr>
        <p:spPr>
          <a:xfrm>
            <a:off x="3866150" y="2321775"/>
            <a:ext cx="2808600" cy="12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4" name="Google Shape;1304;p104"/>
          <p:cNvCxnSpPr>
            <a:stCxn id="1296" idx="3"/>
            <a:endCxn id="1305" idx="1"/>
          </p:cNvCxnSpPr>
          <p:nvPr/>
        </p:nvCxnSpPr>
        <p:spPr>
          <a:xfrm flipH="1" rot="10800000">
            <a:off x="3866300" y="3393375"/>
            <a:ext cx="3170700" cy="7572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306" name="Google Shape;1306;p104"/>
          <p:cNvGrpSpPr/>
          <p:nvPr/>
        </p:nvGrpSpPr>
        <p:grpSpPr>
          <a:xfrm>
            <a:off x="7036950" y="2746227"/>
            <a:ext cx="1401300" cy="829648"/>
            <a:chOff x="10674625" y="296302"/>
            <a:chExt cx="1401300" cy="829648"/>
          </a:xfrm>
        </p:grpSpPr>
        <p:sp>
          <p:nvSpPr>
            <p:cNvPr id="1307" name="Google Shape;1307;p104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82C2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04"/>
            <p:cNvSpPr txBox="1"/>
            <p:nvPr/>
          </p:nvSpPr>
          <p:spPr>
            <a:xfrm>
              <a:off x="10674625" y="760850"/>
              <a:ext cx="14013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1F9AD8"/>
                  </a:solidFill>
                </a:rPr>
                <a:t>  </a:t>
              </a:r>
              <a:r>
                <a:rPr lang="en-US">
                  <a:solidFill>
                    <a:srgbClr val="82C241"/>
                  </a:solidFill>
                </a:rPr>
                <a:t>Administrator</a:t>
              </a:r>
              <a:endParaRPr>
                <a:solidFill>
                  <a:srgbClr val="82C241"/>
                </a:solidFill>
              </a:endParaRPr>
            </a:p>
          </p:txBody>
        </p:sp>
      </p:grpSp>
      <p:grpSp>
        <p:nvGrpSpPr>
          <p:cNvPr id="1308" name="Google Shape;1308;p104"/>
          <p:cNvGrpSpPr/>
          <p:nvPr/>
        </p:nvGrpSpPr>
        <p:grpSpPr>
          <a:xfrm>
            <a:off x="7036950" y="4099827"/>
            <a:ext cx="1401300" cy="829648"/>
            <a:chOff x="10674625" y="296302"/>
            <a:chExt cx="1401300" cy="829648"/>
          </a:xfrm>
        </p:grpSpPr>
        <p:sp>
          <p:nvSpPr>
            <p:cNvPr id="1309" name="Google Shape;1309;p104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82C2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04"/>
            <p:cNvSpPr txBox="1"/>
            <p:nvPr/>
          </p:nvSpPr>
          <p:spPr>
            <a:xfrm>
              <a:off x="10674625" y="760850"/>
              <a:ext cx="14013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1F9AD8"/>
                  </a:solidFill>
                </a:rPr>
                <a:t>  </a:t>
              </a:r>
              <a:r>
                <a:rPr lang="en-US">
                  <a:solidFill>
                    <a:srgbClr val="82C241"/>
                  </a:solidFill>
                </a:rPr>
                <a:t>Administrator</a:t>
              </a:r>
              <a:endParaRPr>
                <a:solidFill>
                  <a:srgbClr val="82C241"/>
                </a:solidFill>
              </a:endParaRPr>
            </a:p>
          </p:txBody>
        </p:sp>
      </p:grpSp>
      <p:sp>
        <p:nvSpPr>
          <p:cNvPr id="1311" name="Google Shape;1311;p104"/>
          <p:cNvSpPr txBox="1"/>
          <p:nvPr/>
        </p:nvSpPr>
        <p:spPr>
          <a:xfrm>
            <a:off x="2128700" y="5415925"/>
            <a:ext cx="15036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Whole cluster</a:t>
            </a:r>
            <a:endParaRPr b="1"/>
          </a:p>
        </p:txBody>
      </p:sp>
      <p:sp>
        <p:nvSpPr>
          <p:cNvPr id="1312" name="Google Shape;1312;p104">
            <a:hlinkClick r:id="rId3"/>
          </p:cNvPr>
          <p:cNvSpPr/>
          <p:nvPr/>
        </p:nvSpPr>
        <p:spPr>
          <a:xfrm>
            <a:off x="0" y="6731000"/>
            <a:ext cx="75675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05"/>
          <p:cNvSpPr txBox="1"/>
          <p:nvPr>
            <p:ph type="title"/>
          </p:nvPr>
        </p:nvSpPr>
        <p:spPr>
          <a:xfrm>
            <a:off x="495300" y="317500"/>
            <a:ext cx="9554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RBAC in Kubernetes: ClusterRoleBinding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8" name="Google Shape;1318;p105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319" name="Google Shape;1319;p105"/>
          <p:cNvGraphicFramePr/>
          <p:nvPr/>
        </p:nvGraphicFramePr>
        <p:xfrm>
          <a:off x="248775" y="153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5511375"/>
              </a:tblGrid>
              <a:tr h="3160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 RoleBinding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 rbac.authorization.k8s.io/v1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devs-read-pods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namespace: test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subjects: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 kind: User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jsalmeron # Name is case sensitive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apiGroup: rbac.authorization.k8s.io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roleRef: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kind: Role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ns-admin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apiGroup: rbac.authorization.k8s.io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20" name="Google Shape;1320;p105"/>
          <p:cNvGraphicFramePr/>
          <p:nvPr/>
        </p:nvGraphicFramePr>
        <p:xfrm>
          <a:off x="6192375" y="153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5511375"/>
              </a:tblGrid>
              <a:tr h="3160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 ClusterRoleBinding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 rbac.authorization.k8s.io/v1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salme-reads-all-pods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subjects: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 kind: User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jsalmeron # Name is case sensitive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apiGroup: rbac.authorization.k8s.io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roleRef: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kind: ClusterRole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all-pod-access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apiGroup: rbac.authorization.k8s.io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321" name="Google Shape;1321;p105"/>
          <p:cNvSpPr txBox="1"/>
          <p:nvPr/>
        </p:nvSpPr>
        <p:spPr>
          <a:xfrm>
            <a:off x="495300" y="907550"/>
            <a:ext cx="9626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Just like the previous case, very similar YAML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22" name="Google Shape;1322;p105"/>
          <p:cNvCxnSpPr/>
          <p:nvPr/>
        </p:nvCxnSpPr>
        <p:spPr>
          <a:xfrm flipH="1" rot="10800000">
            <a:off x="2832000" y="2985775"/>
            <a:ext cx="3815700" cy="1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323" name="Google Shape;1323;p105"/>
          <p:cNvSpPr txBox="1"/>
          <p:nvPr/>
        </p:nvSpPr>
        <p:spPr>
          <a:xfrm>
            <a:off x="3703375" y="2916475"/>
            <a:ext cx="1934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Only differences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24" name="Google Shape;1324;p105"/>
          <p:cNvCxnSpPr/>
          <p:nvPr/>
        </p:nvCxnSpPr>
        <p:spPr>
          <a:xfrm flipH="1" rot="10800000">
            <a:off x="2603400" y="4890775"/>
            <a:ext cx="3815700" cy="1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325" name="Google Shape;1325;p105"/>
          <p:cNvSpPr txBox="1"/>
          <p:nvPr/>
        </p:nvSpPr>
        <p:spPr>
          <a:xfrm>
            <a:off x="3474775" y="4821475"/>
            <a:ext cx="20694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Only differences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6" name="Google Shape;1326;p105">
            <a:hlinkClick r:id="rId3"/>
          </p:cNvPr>
          <p:cNvSpPr/>
          <p:nvPr/>
        </p:nvSpPr>
        <p:spPr>
          <a:xfrm>
            <a:off x="0" y="6731000"/>
            <a:ext cx="79878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1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8" name="Google Shape;508;p61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Kubernetes Packaging</a:t>
            </a:r>
            <a:endParaRPr/>
          </a:p>
        </p:txBody>
      </p:sp>
      <p:sp>
        <p:nvSpPr>
          <p:cNvPr id="509" name="Google Shape;509;p61"/>
          <p:cNvSpPr txBox="1"/>
          <p:nvPr/>
        </p:nvSpPr>
        <p:spPr>
          <a:xfrm>
            <a:off x="692175" y="1090375"/>
            <a:ext cx="9124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Need a tool to manage a group of resources as a single unit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0" name="Google Shape;510;p61"/>
          <p:cNvSpPr txBox="1"/>
          <p:nvPr/>
        </p:nvSpPr>
        <p:spPr>
          <a:xfrm>
            <a:off x="692175" y="1852375"/>
            <a:ext cx="4114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1" name="Google Shape;511;p61"/>
          <p:cNvSpPr/>
          <p:nvPr/>
        </p:nvSpPr>
        <p:spPr>
          <a:xfrm>
            <a:off x="112050" y="1909000"/>
            <a:ext cx="3225300" cy="3362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elm-blue-vector.png" id="512" name="Google Shape;51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50" y="2516002"/>
            <a:ext cx="2064074" cy="215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nsible" id="513" name="Google Shape;51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250" y="2483775"/>
            <a:ext cx="2334676" cy="23346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ksonnet" id="514" name="Google Shape;51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5150" y="2487225"/>
            <a:ext cx="1881500" cy="249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erraform logo" id="515" name="Google Shape;515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4675" y="1914775"/>
            <a:ext cx="3176299" cy="3169276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1">
            <a:hlinkClick r:id="rId7"/>
          </p:cNvPr>
          <p:cNvSpPr/>
          <p:nvPr/>
        </p:nvSpPr>
        <p:spPr>
          <a:xfrm>
            <a:off x="0" y="6731000"/>
            <a:ext cx="32826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06"/>
          <p:cNvSpPr txBox="1"/>
          <p:nvPr/>
        </p:nvSpPr>
        <p:spPr>
          <a:xfrm>
            <a:off x="952500" y="2888750"/>
            <a:ext cx="9626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b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cluster-admin: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 members of the </a:t>
            </a:r>
            <a:r>
              <a:rPr b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system:masters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group. Can do any operation on the cluster (using </a:t>
            </a:r>
            <a:r>
              <a:rPr b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cluster-admin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ClusterRole).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2" name="Google Shape;1332;p106"/>
          <p:cNvSpPr txBox="1"/>
          <p:nvPr>
            <p:ph type="title"/>
          </p:nvPr>
        </p:nvSpPr>
        <p:spPr>
          <a:xfrm>
            <a:off x="495300" y="317500"/>
            <a:ext cx="9554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Default ClusterRoleBindings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3" name="Google Shape;1333;p106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4" name="Google Shape;1334;p106"/>
          <p:cNvSpPr txBox="1"/>
          <p:nvPr/>
        </p:nvSpPr>
        <p:spPr>
          <a:xfrm>
            <a:off x="495300" y="1059950"/>
            <a:ext cx="9626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Kubernetes includes some ClusterRoleBindings. For example: 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5" name="Google Shape;1335;p106"/>
          <p:cNvSpPr txBox="1"/>
          <p:nvPr/>
        </p:nvSpPr>
        <p:spPr>
          <a:xfrm>
            <a:off x="952500" y="1745750"/>
            <a:ext cx="9626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b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system:basic-user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For unauthenticated users (group </a:t>
            </a:r>
            <a:r>
              <a:rPr b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system:unauthenticated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). No operations are allowed.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6" name="Google Shape;1336;p106"/>
          <p:cNvSpPr txBox="1"/>
          <p:nvPr/>
        </p:nvSpPr>
        <p:spPr>
          <a:xfrm>
            <a:off x="7689575" y="3810675"/>
            <a:ext cx="36693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Admin accounts can be created belonging to this group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7" name="Google Shape;1337;p106"/>
          <p:cNvSpPr/>
          <p:nvPr/>
        </p:nvSpPr>
        <p:spPr>
          <a:xfrm>
            <a:off x="4982300" y="2868700"/>
            <a:ext cx="2233800" cy="613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8" name="Google Shape;1338;p106"/>
          <p:cNvGrpSpPr/>
          <p:nvPr/>
        </p:nvGrpSpPr>
        <p:grpSpPr>
          <a:xfrm>
            <a:off x="6098525" y="3739102"/>
            <a:ext cx="1401300" cy="829648"/>
            <a:chOff x="10674625" y="296302"/>
            <a:chExt cx="1401300" cy="829648"/>
          </a:xfrm>
        </p:grpSpPr>
        <p:sp>
          <p:nvSpPr>
            <p:cNvPr id="1339" name="Google Shape;1339;p106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82C2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06"/>
            <p:cNvSpPr txBox="1"/>
            <p:nvPr/>
          </p:nvSpPr>
          <p:spPr>
            <a:xfrm>
              <a:off x="10674625" y="760850"/>
              <a:ext cx="14013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1F9AD8"/>
                  </a:solidFill>
                </a:rPr>
                <a:t>  </a:t>
              </a:r>
              <a:r>
                <a:rPr lang="en-US">
                  <a:solidFill>
                    <a:srgbClr val="82C241"/>
                  </a:solidFill>
                </a:rPr>
                <a:t>Administrator</a:t>
              </a:r>
              <a:endParaRPr>
                <a:solidFill>
                  <a:srgbClr val="82C241"/>
                </a:solidFill>
              </a:endParaRPr>
            </a:p>
          </p:txBody>
        </p:sp>
      </p:grpSp>
      <p:sp>
        <p:nvSpPr>
          <p:cNvPr id="1341" name="Google Shape;1341;p106"/>
          <p:cNvSpPr txBox="1"/>
          <p:nvPr/>
        </p:nvSpPr>
        <p:spPr>
          <a:xfrm>
            <a:off x="4849825" y="4562650"/>
            <a:ext cx="7337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openssl req ... -subj "/CN=dbarranco/O=system:masters"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42" name="Google Shape;1342;p106"/>
          <p:cNvSpPr txBox="1"/>
          <p:nvPr/>
        </p:nvSpPr>
        <p:spPr>
          <a:xfrm>
            <a:off x="1028700" y="5403350"/>
            <a:ext cx="11309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ClusterRoleBindings for the </a:t>
            </a:r>
            <a:r>
              <a:rPr b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 components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the cluster (kube-controller-manager, kube-scheduler, kube-proxy …)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3" name="Google Shape;1343;p106">
            <a:hlinkClick r:id="rId3"/>
          </p:cNvPr>
          <p:cNvSpPr/>
          <p:nvPr/>
        </p:nvSpPr>
        <p:spPr>
          <a:xfrm>
            <a:off x="0" y="6731000"/>
            <a:ext cx="8408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07"/>
          <p:cNvSpPr txBox="1"/>
          <p:nvPr>
            <p:ph type="title"/>
          </p:nvPr>
        </p:nvSpPr>
        <p:spPr>
          <a:xfrm>
            <a:off x="495300" y="317500"/>
            <a:ext cx="9554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More about the possible actions (verbs)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9" name="Google Shape;1349;p107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0" name="Google Shape;1350;p107"/>
          <p:cNvSpPr txBox="1"/>
          <p:nvPr/>
        </p:nvSpPr>
        <p:spPr>
          <a:xfrm>
            <a:off x="495300" y="907550"/>
            <a:ext cx="9626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TRIVIA: Example operations and their requirements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351" name="Google Shape;1351;p107"/>
          <p:cNvGraphicFramePr/>
          <p:nvPr/>
        </p:nvGraphicFramePr>
        <p:xfrm>
          <a:off x="273425" y="165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6813325"/>
              </a:tblGrid>
              <a:tr h="373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 run --image=bitnami/mongodb my-mongodb 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52" name="Google Shape;1352;p107"/>
          <p:cNvGraphicFramePr/>
          <p:nvPr/>
        </p:nvGraphicFramePr>
        <p:xfrm>
          <a:off x="273425" y="552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6813325"/>
              </a:tblGrid>
              <a:tr h="373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 exec -ti mypod bash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53" name="Google Shape;1353;p107"/>
          <p:cNvGraphicFramePr/>
          <p:nvPr/>
        </p:nvGraphicFramePr>
        <p:xfrm>
          <a:off x="273425" y="384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6813325"/>
              </a:tblGrid>
              <a:tr h="373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 edit deployment my-mongodb mypod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54" name="Google Shape;1354;p107"/>
          <p:cNvGraphicFramePr/>
          <p:nvPr/>
        </p:nvGraphicFramePr>
        <p:xfrm>
          <a:off x="273425" y="303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6813325"/>
              </a:tblGrid>
              <a:tr h="416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 delete deployment my-mongodb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55" name="Google Shape;1355;p107"/>
          <p:cNvGraphicFramePr/>
          <p:nvPr/>
        </p:nvGraphicFramePr>
        <p:xfrm>
          <a:off x="273425" y="460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6813325"/>
              </a:tblGrid>
              <a:tr h="373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 expose deployment my-mongodb --port=27017 --type=NodePort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356" name="Google Shape;1356;p107"/>
          <p:cNvSpPr txBox="1"/>
          <p:nvPr/>
        </p:nvSpPr>
        <p:spPr>
          <a:xfrm>
            <a:off x="7310775" y="1574100"/>
            <a:ext cx="25743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Helvetica Neue"/>
                <a:ea typeface="Helvetica Neue"/>
                <a:cs typeface="Helvetica Neue"/>
                <a:sym typeface="Helvetica Neue"/>
              </a:rPr>
              <a:t>deployments: create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7" name="Google Shape;1357;p107"/>
          <p:cNvSpPr txBox="1"/>
          <p:nvPr/>
        </p:nvSpPr>
        <p:spPr>
          <a:xfrm>
            <a:off x="7310775" y="5384100"/>
            <a:ext cx="25743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Helvetica Neue"/>
                <a:ea typeface="Helvetica Neue"/>
                <a:cs typeface="Helvetica Neue"/>
                <a:sym typeface="Helvetica Neue"/>
              </a:rPr>
              <a:t>pods: get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8" name="Google Shape;1358;p107"/>
          <p:cNvSpPr txBox="1"/>
          <p:nvPr/>
        </p:nvSpPr>
        <p:spPr>
          <a:xfrm>
            <a:off x="7310775" y="5612700"/>
            <a:ext cx="25743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Helvetica Neue"/>
                <a:ea typeface="Helvetica Neue"/>
                <a:cs typeface="Helvetica Neue"/>
                <a:sym typeface="Helvetica Neue"/>
              </a:rPr>
              <a:t>pods/exec: create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359" name="Google Shape;1359;p107"/>
          <p:cNvGraphicFramePr/>
          <p:nvPr/>
        </p:nvGraphicFramePr>
        <p:xfrm>
          <a:off x="273425" y="2347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6813325"/>
              </a:tblGrid>
              <a:tr h="416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 get deployments -w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360" name="Google Shape;1360;p107"/>
          <p:cNvSpPr txBox="1"/>
          <p:nvPr/>
        </p:nvSpPr>
        <p:spPr>
          <a:xfrm>
            <a:off x="7310775" y="2259900"/>
            <a:ext cx="32028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Helvetica Neue"/>
                <a:ea typeface="Helvetica Neue"/>
                <a:cs typeface="Helvetica Neue"/>
                <a:sym typeface="Helvetica Neue"/>
              </a:rPr>
              <a:t>deployments: get, list, watch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1" name="Google Shape;1361;p107"/>
          <p:cNvSpPr txBox="1"/>
          <p:nvPr/>
        </p:nvSpPr>
        <p:spPr>
          <a:xfrm>
            <a:off x="7310775" y="3021900"/>
            <a:ext cx="32028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Helvetica Neue"/>
                <a:ea typeface="Helvetica Neue"/>
                <a:cs typeface="Helvetica Neue"/>
                <a:sym typeface="Helvetica Neue"/>
              </a:rPr>
              <a:t>deployments: get, delete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2" name="Google Shape;1362;p107"/>
          <p:cNvSpPr txBox="1"/>
          <p:nvPr/>
        </p:nvSpPr>
        <p:spPr>
          <a:xfrm>
            <a:off x="7310775" y="3783900"/>
            <a:ext cx="32028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Helvetica Neue"/>
                <a:ea typeface="Helvetica Neue"/>
                <a:cs typeface="Helvetica Neue"/>
                <a:sym typeface="Helvetica Neue"/>
              </a:rPr>
              <a:t>deployments: get, patch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3" name="Google Shape;1363;p107"/>
          <p:cNvSpPr txBox="1"/>
          <p:nvPr/>
        </p:nvSpPr>
        <p:spPr>
          <a:xfrm>
            <a:off x="7310775" y="4545900"/>
            <a:ext cx="3202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Helvetica Neue"/>
                <a:ea typeface="Helvetica Neue"/>
                <a:cs typeface="Helvetica Neue"/>
                <a:sym typeface="Helvetica Neue"/>
              </a:rPr>
              <a:t>deployments: get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Helvetica Neue"/>
                <a:ea typeface="Helvetica Neue"/>
                <a:cs typeface="Helvetica Neue"/>
                <a:sym typeface="Helvetica Neue"/>
              </a:rPr>
              <a:t>services: create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4" name="Google Shape;1364;p107"/>
          <p:cNvSpPr txBox="1"/>
          <p:nvPr/>
        </p:nvSpPr>
        <p:spPr>
          <a:xfrm>
            <a:off x="9885075" y="-23350"/>
            <a:ext cx="6969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5" name="Google Shape;1365;p107"/>
          <p:cNvSpPr txBox="1"/>
          <p:nvPr/>
        </p:nvSpPr>
        <p:spPr>
          <a:xfrm rot="676274">
            <a:off x="11137210" y="-23389"/>
            <a:ext cx="696840" cy="5169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</a:t>
            </a:r>
            <a:endParaRPr sz="24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6" name="Google Shape;1366;p107"/>
          <p:cNvSpPr txBox="1"/>
          <p:nvPr/>
        </p:nvSpPr>
        <p:spPr>
          <a:xfrm rot="-401194">
            <a:off x="10142433" y="374878"/>
            <a:ext cx="1035745" cy="5168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</a:t>
            </a:r>
            <a:endParaRPr sz="24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7" name="Google Shape;1367;p107"/>
          <p:cNvSpPr txBox="1"/>
          <p:nvPr/>
        </p:nvSpPr>
        <p:spPr>
          <a:xfrm rot="263159">
            <a:off x="11262233" y="557177"/>
            <a:ext cx="1035633" cy="5169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watch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8" name="Google Shape;1368;p107"/>
          <p:cNvSpPr txBox="1"/>
          <p:nvPr/>
        </p:nvSpPr>
        <p:spPr>
          <a:xfrm rot="342782">
            <a:off x="9728124" y="981189"/>
            <a:ext cx="702188" cy="3696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delete</a:t>
            </a:r>
            <a:endParaRPr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9" name="Google Shape;1369;p107"/>
          <p:cNvSpPr txBox="1"/>
          <p:nvPr/>
        </p:nvSpPr>
        <p:spPr>
          <a:xfrm>
            <a:off x="10548435" y="986003"/>
            <a:ext cx="10356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patch</a:t>
            </a:r>
            <a:endParaRPr sz="24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0" name="Google Shape;1370;p107">
            <a:hlinkClick r:id="rId3"/>
          </p:cNvPr>
          <p:cNvSpPr/>
          <p:nvPr/>
        </p:nvSpPr>
        <p:spPr>
          <a:xfrm>
            <a:off x="0" y="6731000"/>
            <a:ext cx="88287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08"/>
          <p:cNvSpPr txBox="1"/>
          <p:nvPr>
            <p:ph type="title"/>
          </p:nvPr>
        </p:nvSpPr>
        <p:spPr>
          <a:xfrm>
            <a:off x="495300" y="317500"/>
            <a:ext cx="9554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Questions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6" name="Google Shape;1376;p108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7" name="Google Shape;1377;p108"/>
          <p:cNvSpPr txBox="1"/>
          <p:nvPr/>
        </p:nvSpPr>
        <p:spPr>
          <a:xfrm>
            <a:off x="495300" y="907550"/>
            <a:ext cx="9626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 the necessary RBAC rules so the user can contact Helm’s Tiller pod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378" name="Google Shape;1378;p108"/>
          <p:cNvGraphicFramePr/>
          <p:nvPr/>
        </p:nvGraphicFramePr>
        <p:xfrm>
          <a:off x="926500" y="204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6813325"/>
              </a:tblGrid>
              <a:tr h="373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helm install stable/wordpress --namespace test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379" name="Google Shape;1379;p108"/>
          <p:cNvSpPr txBox="1"/>
          <p:nvPr/>
        </p:nvSpPr>
        <p:spPr>
          <a:xfrm>
            <a:off x="495300" y="1440950"/>
            <a:ext cx="10952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know that this command should work with the previously created RBAC rules (salme-ns-admin)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380" name="Google Shape;1380;p108"/>
          <p:cNvGraphicFramePr/>
          <p:nvPr/>
        </p:nvGraphicFramePr>
        <p:xfrm>
          <a:off x="926500" y="318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6813325"/>
              </a:tblGrid>
              <a:tr h="373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helm install stable/wordpress --namespace default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381" name="Google Shape;1381;p108"/>
          <p:cNvSpPr txBox="1"/>
          <p:nvPr/>
        </p:nvSpPr>
        <p:spPr>
          <a:xfrm>
            <a:off x="495300" y="2660150"/>
            <a:ext cx="10952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what about this command?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382" name="Google Shape;1382;p108"/>
          <p:cNvGraphicFramePr/>
          <p:nvPr/>
        </p:nvGraphicFramePr>
        <p:xfrm>
          <a:off x="1002700" y="440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6813325"/>
              </a:tblGrid>
              <a:tr h="373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helm reset --force &amp;&amp; helm init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383" name="Google Shape;1383;p108"/>
          <p:cNvSpPr txBox="1"/>
          <p:nvPr/>
        </p:nvSpPr>
        <p:spPr>
          <a:xfrm>
            <a:off x="571500" y="3803150"/>
            <a:ext cx="10952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Regenerate the Tiller pod and try the command again 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384" name="Google Shape;1384;p108"/>
          <p:cNvGraphicFramePr/>
          <p:nvPr/>
        </p:nvGraphicFramePr>
        <p:xfrm>
          <a:off x="1002700" y="5089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10648075"/>
              </a:tblGrid>
              <a:tr h="866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Error: rpc error: code = Unknown desc = configmaps is forbidden: User "system:serviceaccount:kube-system:default" cannot list configmaps in the namespace "kube-system"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385" name="Google Shape;1385;p108">
            <a:hlinkClick r:id="rId3"/>
          </p:cNvPr>
          <p:cNvSpPr/>
          <p:nvPr/>
        </p:nvSpPr>
        <p:spPr>
          <a:xfrm>
            <a:off x="0" y="6731000"/>
            <a:ext cx="9249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09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2018 Bitnami. Proprietary and confidential.</a:t>
            </a:r>
            <a:endParaRPr/>
          </a:p>
        </p:txBody>
      </p:sp>
      <p:sp>
        <p:nvSpPr>
          <p:cNvPr id="1391" name="Google Shape;1391;p109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2" name="Google Shape;1392;p109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Flashback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3" name="Google Shape;1393;p109"/>
          <p:cNvSpPr txBox="1"/>
          <p:nvPr/>
        </p:nvSpPr>
        <p:spPr>
          <a:xfrm>
            <a:off x="495300" y="1098100"/>
            <a:ext cx="11219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 server called tiller is in charge of rendering and deploying charts 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94" name="Google Shape;1394;p109"/>
          <p:cNvCxnSpPr>
            <a:endCxn id="1395" idx="1"/>
          </p:cNvCxnSpPr>
          <p:nvPr/>
        </p:nvCxnSpPr>
        <p:spPr>
          <a:xfrm>
            <a:off x="4944450" y="3458775"/>
            <a:ext cx="878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6" name="Google Shape;1396;p109"/>
          <p:cNvSpPr txBox="1"/>
          <p:nvPr/>
        </p:nvSpPr>
        <p:spPr>
          <a:xfrm>
            <a:off x="480300" y="1709575"/>
            <a:ext cx="34842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6B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helm install my-wordpress/</a:t>
            </a:r>
            <a:endParaRPr/>
          </a:p>
        </p:txBody>
      </p:sp>
      <p:cxnSp>
        <p:nvCxnSpPr>
          <p:cNvPr id="1397" name="Google Shape;1397;p109"/>
          <p:cNvCxnSpPr/>
          <p:nvPr/>
        </p:nvCxnSpPr>
        <p:spPr>
          <a:xfrm>
            <a:off x="6503525" y="3480250"/>
            <a:ext cx="9375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8" name="Google Shape;1398;p109"/>
          <p:cNvCxnSpPr/>
          <p:nvPr/>
        </p:nvCxnSpPr>
        <p:spPr>
          <a:xfrm>
            <a:off x="5130475" y="2011200"/>
            <a:ext cx="0" cy="303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99" name="Google Shape;1399;p109"/>
          <p:cNvSpPr txBox="1"/>
          <p:nvPr/>
        </p:nvSpPr>
        <p:spPr>
          <a:xfrm>
            <a:off x="5145750" y="1522975"/>
            <a:ext cx="251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Your cluster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400" name="Google Shape;1400;p109"/>
          <p:cNvGraphicFramePr/>
          <p:nvPr/>
        </p:nvGraphicFramePr>
        <p:xfrm>
          <a:off x="381050" y="2213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459512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kind: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Deployment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metadata: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{{ template "fullname" . }}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spec: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replicas: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{{ .Values.replicaCount }}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template: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spec: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containers: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-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wp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image: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{{ .Values.image }}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...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01" name="Google Shape;1401;p109"/>
          <p:cNvGraphicFramePr/>
          <p:nvPr/>
        </p:nvGraphicFramePr>
        <p:xfrm>
          <a:off x="7402200" y="2155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452842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kind: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Deployment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metadata: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pilfering-anaconda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spec: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replicas: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template: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spec: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containers: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-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wp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image: bitnami/wordpress:4.8.3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...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pSp>
        <p:nvGrpSpPr>
          <p:cNvPr id="1402" name="Google Shape;1402;p109"/>
          <p:cNvGrpSpPr/>
          <p:nvPr/>
        </p:nvGrpSpPr>
        <p:grpSpPr>
          <a:xfrm>
            <a:off x="5713438" y="3102952"/>
            <a:ext cx="782825" cy="852798"/>
            <a:chOff x="5599800" y="2968027"/>
            <a:chExt cx="782825" cy="852798"/>
          </a:xfrm>
        </p:grpSpPr>
        <p:pic>
          <p:nvPicPr>
            <p:cNvPr id="1403" name="Google Shape;1403;p10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99800" y="2968027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4" name="Google Shape;1404;p10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90963" y="3075550"/>
              <a:ext cx="400500" cy="41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5" name="Google Shape;1405;p109"/>
            <p:cNvSpPr txBox="1"/>
            <p:nvPr/>
          </p:nvSpPr>
          <p:spPr>
            <a:xfrm>
              <a:off x="5689525" y="3363625"/>
              <a:ext cx="604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Tiller</a:t>
              </a:r>
              <a:endParaRPr/>
            </a:p>
          </p:txBody>
        </p:sp>
      </p:grpSp>
      <p:sp>
        <p:nvSpPr>
          <p:cNvPr id="1406" name="Google Shape;1406;p109"/>
          <p:cNvSpPr/>
          <p:nvPr/>
        </p:nvSpPr>
        <p:spPr>
          <a:xfrm>
            <a:off x="5190201" y="5160825"/>
            <a:ext cx="19803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Kubernetes API</a:t>
            </a:r>
            <a:endParaRPr/>
          </a:p>
        </p:txBody>
      </p:sp>
      <p:pic>
        <p:nvPicPr>
          <p:cNvPr id="1407" name="Google Shape;1407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5738" y="5180575"/>
            <a:ext cx="330300" cy="33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8" name="Google Shape;1408;p109"/>
          <p:cNvCxnSpPr>
            <a:stCxn id="1405" idx="2"/>
            <a:endCxn id="1406" idx="0"/>
          </p:cNvCxnSpPr>
          <p:nvPr/>
        </p:nvCxnSpPr>
        <p:spPr>
          <a:xfrm>
            <a:off x="6105563" y="3955750"/>
            <a:ext cx="74700" cy="120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9" name="Google Shape;1409;p109"/>
          <p:cNvSpPr/>
          <p:nvPr/>
        </p:nvSpPr>
        <p:spPr>
          <a:xfrm>
            <a:off x="5822850" y="4217775"/>
            <a:ext cx="585000" cy="5502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0" name="Google Shape;1410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3438" y="2150800"/>
            <a:ext cx="408800" cy="613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109"/>
          <p:cNvSpPr txBox="1"/>
          <p:nvPr/>
        </p:nvSpPr>
        <p:spPr>
          <a:xfrm>
            <a:off x="5442000" y="2720325"/>
            <a:ext cx="1391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Process in Pod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412" name="Google Shape;1412;p109"/>
          <p:cNvSpPr txBox="1"/>
          <p:nvPr/>
        </p:nvSpPr>
        <p:spPr>
          <a:xfrm>
            <a:off x="796550" y="5890875"/>
            <a:ext cx="1063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How do we configure this? Do we need to provide a certificate to the pod?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3" name="Google Shape;1413;p109">
            <a:hlinkClick r:id="rId7"/>
          </p:cNvPr>
          <p:cNvSpPr/>
          <p:nvPr/>
        </p:nvSpPr>
        <p:spPr>
          <a:xfrm>
            <a:off x="0" y="6731000"/>
            <a:ext cx="30177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10"/>
          <p:cNvSpPr txBox="1"/>
          <p:nvPr>
            <p:ph type="title"/>
          </p:nvPr>
        </p:nvSpPr>
        <p:spPr>
          <a:xfrm>
            <a:off x="495300" y="317500"/>
            <a:ext cx="9431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RBAC in Kubernetes (again): ServiceAccount</a:t>
            </a:r>
            <a:endParaRPr/>
          </a:p>
        </p:txBody>
      </p:sp>
      <p:sp>
        <p:nvSpPr>
          <p:cNvPr id="1419" name="Google Shape;1419;p110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0" name="Google Shape;1420;p110"/>
          <p:cNvSpPr txBox="1"/>
          <p:nvPr/>
        </p:nvSpPr>
        <p:spPr>
          <a:xfrm>
            <a:off x="495300" y="1288550"/>
            <a:ext cx="108252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 regular users are not handled by Kubernetes, processes inside pods do have an API object   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421" name="Google Shape;1421;p110"/>
          <p:cNvGrpSpPr/>
          <p:nvPr/>
        </p:nvGrpSpPr>
        <p:grpSpPr>
          <a:xfrm>
            <a:off x="10969250" y="197702"/>
            <a:ext cx="782825" cy="852798"/>
            <a:chOff x="5599800" y="2968027"/>
            <a:chExt cx="782825" cy="852798"/>
          </a:xfrm>
        </p:grpSpPr>
        <p:pic>
          <p:nvPicPr>
            <p:cNvPr id="1422" name="Google Shape;1422;p1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99800" y="2968027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3" name="Google Shape;1423;p1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90963" y="3075550"/>
              <a:ext cx="400500" cy="41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4" name="Google Shape;1424;p110"/>
            <p:cNvSpPr txBox="1"/>
            <p:nvPr/>
          </p:nvSpPr>
          <p:spPr>
            <a:xfrm>
              <a:off x="5689525" y="3363625"/>
              <a:ext cx="604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Tiller</a:t>
              </a:r>
              <a:endParaRPr/>
            </a:p>
          </p:txBody>
        </p:sp>
      </p:grpSp>
      <p:grpSp>
        <p:nvGrpSpPr>
          <p:cNvPr id="1425" name="Google Shape;1425;p110"/>
          <p:cNvGrpSpPr/>
          <p:nvPr/>
        </p:nvGrpSpPr>
        <p:grpSpPr>
          <a:xfrm>
            <a:off x="3108850" y="2222502"/>
            <a:ext cx="1035600" cy="829648"/>
            <a:chOff x="10894950" y="296302"/>
            <a:chExt cx="1035600" cy="829648"/>
          </a:xfrm>
        </p:grpSpPr>
        <p:sp>
          <p:nvSpPr>
            <p:cNvPr id="1426" name="Google Shape;1426;p110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1F9B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10"/>
            <p:cNvSpPr txBox="1"/>
            <p:nvPr/>
          </p:nvSpPr>
          <p:spPr>
            <a:xfrm>
              <a:off x="10894950" y="760850"/>
              <a:ext cx="1035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1F9AD8"/>
                  </a:solidFill>
                </a:rPr>
                <a:t>Developer</a:t>
              </a:r>
              <a:endParaRPr>
                <a:solidFill>
                  <a:srgbClr val="1F9AD8"/>
                </a:solidFill>
              </a:endParaRPr>
            </a:p>
          </p:txBody>
        </p:sp>
      </p:grpSp>
      <p:grpSp>
        <p:nvGrpSpPr>
          <p:cNvPr id="1428" name="Google Shape;1428;p110"/>
          <p:cNvGrpSpPr/>
          <p:nvPr/>
        </p:nvGrpSpPr>
        <p:grpSpPr>
          <a:xfrm>
            <a:off x="4022625" y="2209777"/>
            <a:ext cx="1401300" cy="829648"/>
            <a:chOff x="10674625" y="296302"/>
            <a:chExt cx="1401300" cy="829648"/>
          </a:xfrm>
        </p:grpSpPr>
        <p:sp>
          <p:nvSpPr>
            <p:cNvPr id="1429" name="Google Shape;1429;p110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82C2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10"/>
            <p:cNvSpPr txBox="1"/>
            <p:nvPr/>
          </p:nvSpPr>
          <p:spPr>
            <a:xfrm>
              <a:off x="10674625" y="760850"/>
              <a:ext cx="14013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1F9AD8"/>
                  </a:solidFill>
                </a:rPr>
                <a:t>  </a:t>
              </a:r>
              <a:r>
                <a:rPr lang="en-US">
                  <a:solidFill>
                    <a:srgbClr val="82C241"/>
                  </a:solidFill>
                </a:rPr>
                <a:t>Administrator</a:t>
              </a:r>
              <a:endParaRPr>
                <a:solidFill>
                  <a:srgbClr val="82C241"/>
                </a:solidFill>
              </a:endParaRPr>
            </a:p>
          </p:txBody>
        </p:sp>
      </p:grpSp>
      <p:sp>
        <p:nvSpPr>
          <p:cNvPr id="1431" name="Google Shape;1431;p110"/>
          <p:cNvSpPr txBox="1"/>
          <p:nvPr/>
        </p:nvSpPr>
        <p:spPr>
          <a:xfrm>
            <a:off x="5423927" y="2726650"/>
            <a:ext cx="125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OS Process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432" name="Google Shape;1432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3750" y="2104200"/>
            <a:ext cx="408800" cy="613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110"/>
          <p:cNvSpPr txBox="1"/>
          <p:nvPr/>
        </p:nvSpPr>
        <p:spPr>
          <a:xfrm>
            <a:off x="6812588" y="2800475"/>
            <a:ext cx="11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Process in Pod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1434" name="Google Shape;1434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0525" y="2121050"/>
            <a:ext cx="408800" cy="6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110"/>
          <p:cNvSpPr/>
          <p:nvPr/>
        </p:nvSpPr>
        <p:spPr>
          <a:xfrm>
            <a:off x="6760250" y="1949700"/>
            <a:ext cx="1320300" cy="13569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110"/>
          <p:cNvSpPr txBox="1"/>
          <p:nvPr/>
        </p:nvSpPr>
        <p:spPr>
          <a:xfrm>
            <a:off x="8141675" y="2420850"/>
            <a:ext cx="15768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ServiceAccount</a:t>
            </a:r>
            <a:endParaRPr/>
          </a:p>
        </p:txBody>
      </p:sp>
      <p:sp>
        <p:nvSpPr>
          <p:cNvPr id="1437" name="Google Shape;1437;p110"/>
          <p:cNvSpPr txBox="1"/>
          <p:nvPr/>
        </p:nvSpPr>
        <p:spPr>
          <a:xfrm>
            <a:off x="571500" y="3726950"/>
            <a:ext cx="779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Necessary for </a:t>
            </a:r>
            <a:r>
              <a:rPr b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pods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that need to contact Kubernetes API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8" name="Google Shape;1438;p110"/>
          <p:cNvSpPr txBox="1"/>
          <p:nvPr/>
        </p:nvSpPr>
        <p:spPr>
          <a:xfrm>
            <a:off x="571500" y="4641350"/>
            <a:ext cx="779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Also used for other operations like storing image pull secrets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9" name="Google Shape;1439;p110">
            <a:hlinkClick r:id="rId7"/>
          </p:cNvPr>
          <p:cNvSpPr/>
          <p:nvPr/>
        </p:nvSpPr>
        <p:spPr>
          <a:xfrm>
            <a:off x="0" y="6731000"/>
            <a:ext cx="100899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11"/>
          <p:cNvSpPr txBox="1"/>
          <p:nvPr>
            <p:ph type="title"/>
          </p:nvPr>
        </p:nvSpPr>
        <p:spPr>
          <a:xfrm>
            <a:off x="495300" y="317500"/>
            <a:ext cx="9554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RBAC in Kubernetes (again): ServiceAccount</a:t>
            </a:r>
            <a:endParaRPr/>
          </a:p>
        </p:txBody>
      </p:sp>
      <p:sp>
        <p:nvSpPr>
          <p:cNvPr id="1445" name="Google Shape;1445;p111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446" name="Google Shape;1446;p111"/>
          <p:cNvGraphicFramePr/>
          <p:nvPr/>
        </p:nvGraphicFramePr>
        <p:xfrm>
          <a:off x="627725" y="106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3830550"/>
              </a:tblGrid>
              <a:tr h="1511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 v1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 ServiceAccount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my-service-account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447" name="Google Shape;1447;p111"/>
          <p:cNvSpPr txBox="1"/>
          <p:nvPr/>
        </p:nvSpPr>
        <p:spPr>
          <a:xfrm>
            <a:off x="571500" y="2736350"/>
            <a:ext cx="779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be used in RoleBinding and ClusterRoleBinding as subjects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8" name="Google Shape;1448;p111"/>
          <p:cNvSpPr txBox="1"/>
          <p:nvPr/>
        </p:nvSpPr>
        <p:spPr>
          <a:xfrm>
            <a:off x="8422875" y="2658625"/>
            <a:ext cx="3508500" cy="1806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...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Later we will see another one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9" name="Google Shape;1449;p111"/>
          <p:cNvSpPr txBox="1"/>
          <p:nvPr/>
        </p:nvSpPr>
        <p:spPr>
          <a:xfrm>
            <a:off x="571500" y="3345950"/>
            <a:ext cx="72156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ServiceAccounts are used in Pod/RS/Deployment declarations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450" name="Google Shape;1450;p111"/>
          <p:cNvGraphicFramePr/>
          <p:nvPr/>
        </p:nvGraphicFramePr>
        <p:xfrm>
          <a:off x="606950" y="392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5419850"/>
              </a:tblGrid>
              <a:tr h="193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 v1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 Pod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my-pod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spec: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serviceAccountName: my-service-account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cxnSp>
        <p:nvCxnSpPr>
          <p:cNvPr id="1451" name="Google Shape;1451;p111"/>
          <p:cNvCxnSpPr>
            <a:endCxn id="1452" idx="1"/>
          </p:cNvCxnSpPr>
          <p:nvPr/>
        </p:nvCxnSpPr>
        <p:spPr>
          <a:xfrm flipH="1" rot="10800000">
            <a:off x="4534025" y="1694875"/>
            <a:ext cx="17739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2" name="Google Shape;1452;p111"/>
          <p:cNvSpPr txBox="1"/>
          <p:nvPr/>
        </p:nvSpPr>
        <p:spPr>
          <a:xfrm>
            <a:off x="6307925" y="1257175"/>
            <a:ext cx="48465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API token will be automatically created and stored in the cluster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53" name="Google Shape;1453;p111"/>
          <p:cNvCxnSpPr/>
          <p:nvPr/>
        </p:nvCxnSpPr>
        <p:spPr>
          <a:xfrm>
            <a:off x="6407771" y="5436475"/>
            <a:ext cx="584700" cy="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4" name="Google Shape;1454;p111"/>
          <p:cNvSpPr txBox="1"/>
          <p:nvPr/>
        </p:nvSpPr>
        <p:spPr>
          <a:xfrm>
            <a:off x="7004775" y="4990975"/>
            <a:ext cx="39210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API token will be mounted inside the containers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55" name="Google Shape;1455;p111"/>
          <p:cNvCxnSpPr/>
          <p:nvPr/>
        </p:nvCxnSpPr>
        <p:spPr>
          <a:xfrm flipH="1">
            <a:off x="8190225" y="2322950"/>
            <a:ext cx="300" cy="26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6" name="Google Shape;1456;p111"/>
          <p:cNvSpPr txBox="1"/>
          <p:nvPr/>
        </p:nvSpPr>
        <p:spPr>
          <a:xfrm>
            <a:off x="848475" y="5861000"/>
            <a:ext cx="60198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not specified it will use the “default” ServiceAccount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7" name="Google Shape;1457;p111"/>
          <p:cNvSpPr/>
          <p:nvPr/>
        </p:nvSpPr>
        <p:spPr>
          <a:xfrm>
            <a:off x="817050" y="5501350"/>
            <a:ext cx="5048700" cy="365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111">
            <a:hlinkClick r:id="rId3"/>
          </p:cNvPr>
          <p:cNvSpPr/>
          <p:nvPr/>
        </p:nvSpPr>
        <p:spPr>
          <a:xfrm>
            <a:off x="0" y="6731000"/>
            <a:ext cx="105102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12"/>
          <p:cNvSpPr txBox="1"/>
          <p:nvPr>
            <p:ph type="title"/>
          </p:nvPr>
        </p:nvSpPr>
        <p:spPr>
          <a:xfrm>
            <a:off x="495300" y="317500"/>
            <a:ext cx="7646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Deploying Tiller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4" name="Google Shape;1464;p112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5" name="Google Shape;1465;p112"/>
          <p:cNvSpPr txBox="1"/>
          <p:nvPr/>
        </p:nvSpPr>
        <p:spPr>
          <a:xfrm>
            <a:off x="495300" y="1288550"/>
            <a:ext cx="37833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a Tiller ServiceAccount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466" name="Google Shape;1466;p112"/>
          <p:cNvGraphicFramePr/>
          <p:nvPr/>
        </p:nvGraphicFramePr>
        <p:xfrm>
          <a:off x="847750" y="1848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3430850"/>
              </a:tblGrid>
              <a:tr h="1511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 v1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 ServiceAccount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tiller-sa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namespace: kube-system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467" name="Google Shape;1467;p112"/>
          <p:cNvSpPr txBox="1"/>
          <p:nvPr/>
        </p:nvSpPr>
        <p:spPr>
          <a:xfrm>
            <a:off x="571500" y="3574550"/>
            <a:ext cx="59442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 up RBAC for Tiller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8" name="Google Shape;1468;p112"/>
          <p:cNvSpPr txBox="1"/>
          <p:nvPr/>
        </p:nvSpPr>
        <p:spPr>
          <a:xfrm>
            <a:off x="1104900" y="4184150"/>
            <a:ext cx="42252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Which operations requires Tiller?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9" name="Google Shape;1469;p112"/>
          <p:cNvSpPr txBox="1"/>
          <p:nvPr/>
        </p:nvSpPr>
        <p:spPr>
          <a:xfrm>
            <a:off x="1104900" y="4717550"/>
            <a:ext cx="42252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principle, it can deploy ANYTHING in ANY NAMESPACE 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470" name="Google Shape;1470;p112"/>
          <p:cNvGraphicFramePr/>
          <p:nvPr/>
        </p:nvGraphicFramePr>
        <p:xfrm>
          <a:off x="6192375" y="123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5511375"/>
              </a:tblGrid>
              <a:tr h="3160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 ClusterRoleBinding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 rbac.authorization.k8s.io/v1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tiller-rolebinding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subjects: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 kind: ServiceAccount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tiller-sa # Name is case sensitive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apiGroup: rbac.authorization.k8s.io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namespace: kube-system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roleRef: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kind: ClusterRole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cluster-admin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apiGroup: rbac.authorization.k8s.io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pic>
        <p:nvPicPr>
          <p:cNvPr id="1471" name="Google Shape;1471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8550" y="4254775"/>
            <a:ext cx="1772224" cy="1772224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112">
            <a:hlinkClick r:id="rId4"/>
          </p:cNvPr>
          <p:cNvSpPr/>
          <p:nvPr/>
        </p:nvSpPr>
        <p:spPr>
          <a:xfrm>
            <a:off x="0" y="6731000"/>
            <a:ext cx="109308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13"/>
          <p:cNvSpPr txBox="1"/>
          <p:nvPr>
            <p:ph type="title"/>
          </p:nvPr>
        </p:nvSpPr>
        <p:spPr>
          <a:xfrm>
            <a:off x="495300" y="317500"/>
            <a:ext cx="7646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Deploying Tiller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8" name="Google Shape;1478;p113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9" name="Google Shape;1479;p113"/>
          <p:cNvSpPr txBox="1"/>
          <p:nvPr/>
        </p:nvSpPr>
        <p:spPr>
          <a:xfrm>
            <a:off x="571500" y="1517150"/>
            <a:ext cx="37833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Update the tiller pod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480" name="Google Shape;1480;p113"/>
          <p:cNvGraphicFramePr/>
          <p:nvPr/>
        </p:nvGraphicFramePr>
        <p:xfrm>
          <a:off x="903175" y="203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6055525"/>
              </a:tblGrid>
              <a:tr h="523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helm init --service-account tiller-sa --upgrade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481" name="Google Shape;1481;p113"/>
          <p:cNvSpPr txBox="1"/>
          <p:nvPr/>
        </p:nvSpPr>
        <p:spPr>
          <a:xfrm>
            <a:off x="571500" y="3650750"/>
            <a:ext cx="37833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check if Tiller works now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482" name="Google Shape;1482;p113"/>
          <p:cNvGraphicFramePr/>
          <p:nvPr/>
        </p:nvGraphicFramePr>
        <p:xfrm>
          <a:off x="903175" y="416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6055525"/>
              </a:tblGrid>
              <a:tr h="523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helm ls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483" name="Google Shape;1483;p113">
            <a:hlinkClick r:id="rId3"/>
          </p:cNvPr>
          <p:cNvSpPr/>
          <p:nvPr/>
        </p:nvSpPr>
        <p:spPr>
          <a:xfrm>
            <a:off x="0" y="6731000"/>
            <a:ext cx="113511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14"/>
          <p:cNvSpPr txBox="1"/>
          <p:nvPr>
            <p:ph type="title"/>
          </p:nvPr>
        </p:nvSpPr>
        <p:spPr>
          <a:xfrm>
            <a:off x="4110749" y="3807675"/>
            <a:ext cx="7015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V</a:t>
            </a:r>
            <a:r>
              <a:rPr lang="en-US"/>
              <a:t> - Quotas and Limits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9" name="Google Shape;1489;p114">
            <a:hlinkClick r:id="rId3"/>
          </p:cNvPr>
          <p:cNvSpPr/>
          <p:nvPr/>
        </p:nvSpPr>
        <p:spPr>
          <a:xfrm>
            <a:off x="0" y="6731000"/>
            <a:ext cx="36213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15"/>
          <p:cNvSpPr txBox="1"/>
          <p:nvPr>
            <p:ph type="title"/>
          </p:nvPr>
        </p:nvSpPr>
        <p:spPr>
          <a:xfrm>
            <a:off x="495300" y="317500"/>
            <a:ext cx="7646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Needing quotas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5" name="Google Shape;1495;p115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6" name="Google Shape;1496;p115"/>
          <p:cNvSpPr txBox="1"/>
          <p:nvPr/>
        </p:nvSpPr>
        <p:spPr>
          <a:xfrm>
            <a:off x="6856500" y="1405300"/>
            <a:ext cx="2322600" cy="233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115"/>
          <p:cNvSpPr txBox="1"/>
          <p:nvPr/>
        </p:nvSpPr>
        <p:spPr>
          <a:xfrm>
            <a:off x="495300" y="1136150"/>
            <a:ext cx="60216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imagine the following context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8" name="Google Shape;1498;p115"/>
          <p:cNvSpPr txBox="1"/>
          <p:nvPr/>
        </p:nvSpPr>
        <p:spPr>
          <a:xfrm>
            <a:off x="6843375" y="3763000"/>
            <a:ext cx="2398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namespace “team-vision”</a:t>
            </a:r>
            <a:endParaRPr b="1"/>
          </a:p>
        </p:txBody>
      </p:sp>
      <p:sp>
        <p:nvSpPr>
          <p:cNvPr id="1499" name="Google Shape;1499;p115"/>
          <p:cNvSpPr txBox="1"/>
          <p:nvPr/>
        </p:nvSpPr>
        <p:spPr>
          <a:xfrm>
            <a:off x="9388525" y="1405300"/>
            <a:ext cx="2322600" cy="233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15"/>
          <p:cNvSpPr txBox="1"/>
          <p:nvPr/>
        </p:nvSpPr>
        <p:spPr>
          <a:xfrm>
            <a:off x="9510375" y="3763000"/>
            <a:ext cx="2200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namespace “team-api”</a:t>
            </a:r>
            <a:endParaRPr b="1"/>
          </a:p>
        </p:txBody>
      </p:sp>
      <p:grpSp>
        <p:nvGrpSpPr>
          <p:cNvPr id="1501" name="Google Shape;1501;p115"/>
          <p:cNvGrpSpPr/>
          <p:nvPr/>
        </p:nvGrpSpPr>
        <p:grpSpPr>
          <a:xfrm>
            <a:off x="7464125" y="4323977"/>
            <a:ext cx="1035600" cy="829648"/>
            <a:chOff x="10894950" y="296302"/>
            <a:chExt cx="1035600" cy="829648"/>
          </a:xfrm>
        </p:grpSpPr>
        <p:sp>
          <p:nvSpPr>
            <p:cNvPr id="1502" name="Google Shape;1502;p115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1F9B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15"/>
            <p:cNvSpPr txBox="1"/>
            <p:nvPr/>
          </p:nvSpPr>
          <p:spPr>
            <a:xfrm>
              <a:off x="10894950" y="760850"/>
              <a:ext cx="1035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1F9AD8"/>
                  </a:solidFill>
                </a:rPr>
                <a:t>Developer</a:t>
              </a:r>
              <a:endParaRPr>
                <a:solidFill>
                  <a:srgbClr val="1F9AD8"/>
                </a:solidFill>
              </a:endParaRPr>
            </a:p>
          </p:txBody>
        </p:sp>
      </p:grpSp>
      <p:grpSp>
        <p:nvGrpSpPr>
          <p:cNvPr id="1504" name="Google Shape;1504;p115"/>
          <p:cNvGrpSpPr/>
          <p:nvPr/>
        </p:nvGrpSpPr>
        <p:grpSpPr>
          <a:xfrm>
            <a:off x="10074150" y="4280502"/>
            <a:ext cx="1035600" cy="829648"/>
            <a:chOff x="10894950" y="296302"/>
            <a:chExt cx="1035600" cy="829648"/>
          </a:xfrm>
        </p:grpSpPr>
        <p:sp>
          <p:nvSpPr>
            <p:cNvPr id="1505" name="Google Shape;1505;p115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1F9B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15"/>
            <p:cNvSpPr txBox="1"/>
            <p:nvPr/>
          </p:nvSpPr>
          <p:spPr>
            <a:xfrm>
              <a:off x="10894950" y="760850"/>
              <a:ext cx="1035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1F9AD8"/>
                  </a:solidFill>
                </a:rPr>
                <a:t>Developer</a:t>
              </a:r>
              <a:endParaRPr>
                <a:solidFill>
                  <a:srgbClr val="1F9AD8"/>
                </a:solidFill>
              </a:endParaRPr>
            </a:p>
          </p:txBody>
        </p:sp>
      </p:grpSp>
      <p:grpSp>
        <p:nvGrpSpPr>
          <p:cNvPr id="1507" name="Google Shape;1507;p115"/>
          <p:cNvGrpSpPr/>
          <p:nvPr/>
        </p:nvGrpSpPr>
        <p:grpSpPr>
          <a:xfrm>
            <a:off x="7051788" y="1644602"/>
            <a:ext cx="782825" cy="782825"/>
            <a:chOff x="1342113" y="3833502"/>
            <a:chExt cx="782825" cy="782825"/>
          </a:xfrm>
        </p:grpSpPr>
        <p:pic>
          <p:nvPicPr>
            <p:cNvPr id="1508" name="Google Shape;1508;p1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2113" y="3833502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9" name="Google Shape;1509;p1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89189" y="3966461"/>
              <a:ext cx="488661" cy="516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0" name="Google Shape;1510;p115"/>
          <p:cNvGrpSpPr/>
          <p:nvPr/>
        </p:nvGrpSpPr>
        <p:grpSpPr>
          <a:xfrm>
            <a:off x="8237188" y="1644602"/>
            <a:ext cx="782825" cy="782825"/>
            <a:chOff x="1342113" y="3833502"/>
            <a:chExt cx="782825" cy="782825"/>
          </a:xfrm>
        </p:grpSpPr>
        <p:pic>
          <p:nvPicPr>
            <p:cNvPr id="1511" name="Google Shape;1511;p1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2113" y="3833502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2" name="Google Shape;1512;p1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89189" y="3966461"/>
              <a:ext cx="488661" cy="516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3" name="Google Shape;1513;p115"/>
          <p:cNvGrpSpPr/>
          <p:nvPr/>
        </p:nvGrpSpPr>
        <p:grpSpPr>
          <a:xfrm>
            <a:off x="7051788" y="2711402"/>
            <a:ext cx="782825" cy="782825"/>
            <a:chOff x="1342113" y="3833502"/>
            <a:chExt cx="782825" cy="782825"/>
          </a:xfrm>
        </p:grpSpPr>
        <p:pic>
          <p:nvPicPr>
            <p:cNvPr id="1514" name="Google Shape;1514;p1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2113" y="3833502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5" name="Google Shape;1515;p1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89189" y="3966461"/>
              <a:ext cx="488661" cy="516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6" name="Google Shape;1516;p115"/>
          <p:cNvGrpSpPr/>
          <p:nvPr/>
        </p:nvGrpSpPr>
        <p:grpSpPr>
          <a:xfrm>
            <a:off x="8270988" y="2711402"/>
            <a:ext cx="782825" cy="782825"/>
            <a:chOff x="1342113" y="3833502"/>
            <a:chExt cx="782825" cy="782825"/>
          </a:xfrm>
        </p:grpSpPr>
        <p:pic>
          <p:nvPicPr>
            <p:cNvPr id="1517" name="Google Shape;1517;p1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2113" y="3833502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8" name="Google Shape;1518;p1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89189" y="3966461"/>
              <a:ext cx="488661" cy="516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9" name="Google Shape;1519;p115"/>
          <p:cNvGrpSpPr/>
          <p:nvPr/>
        </p:nvGrpSpPr>
        <p:grpSpPr>
          <a:xfrm>
            <a:off x="9548063" y="1540302"/>
            <a:ext cx="782825" cy="782825"/>
            <a:chOff x="6948713" y="1356527"/>
            <a:chExt cx="782825" cy="782825"/>
          </a:xfrm>
        </p:grpSpPr>
        <p:pic>
          <p:nvPicPr>
            <p:cNvPr id="1520" name="Google Shape;1520;p1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48713" y="1356527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1" name="Google Shape;1521;p1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33525" y="1441338"/>
              <a:ext cx="613200" cy="61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22" name="Google Shape;1522;p115"/>
          <p:cNvGrpSpPr/>
          <p:nvPr/>
        </p:nvGrpSpPr>
        <p:grpSpPr>
          <a:xfrm>
            <a:off x="10767263" y="1540302"/>
            <a:ext cx="782825" cy="782825"/>
            <a:chOff x="6948713" y="1356527"/>
            <a:chExt cx="782825" cy="782825"/>
          </a:xfrm>
        </p:grpSpPr>
        <p:pic>
          <p:nvPicPr>
            <p:cNvPr id="1523" name="Google Shape;1523;p1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48713" y="1356527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4" name="Google Shape;1524;p1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33525" y="1441338"/>
              <a:ext cx="613200" cy="61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25" name="Google Shape;1525;p115"/>
          <p:cNvGrpSpPr/>
          <p:nvPr/>
        </p:nvGrpSpPr>
        <p:grpSpPr>
          <a:xfrm>
            <a:off x="10157663" y="2683302"/>
            <a:ext cx="782825" cy="782825"/>
            <a:chOff x="6948713" y="1356527"/>
            <a:chExt cx="782825" cy="782825"/>
          </a:xfrm>
        </p:grpSpPr>
        <p:pic>
          <p:nvPicPr>
            <p:cNvPr id="1526" name="Google Shape;1526;p1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48713" y="1356527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1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33525" y="1441338"/>
              <a:ext cx="613200" cy="613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8" name="Google Shape;1528;p115"/>
          <p:cNvSpPr txBox="1"/>
          <p:nvPr/>
        </p:nvSpPr>
        <p:spPr>
          <a:xfrm>
            <a:off x="897100" y="1695175"/>
            <a:ext cx="51504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Cluster with 128 cores and 512 GB of RAM 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9" name="Google Shape;1529;p115"/>
          <p:cNvSpPr txBox="1"/>
          <p:nvPr/>
        </p:nvSpPr>
        <p:spPr>
          <a:xfrm>
            <a:off x="897100" y="2152375"/>
            <a:ext cx="51504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 vision: Computionally expensive tasks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0" name="Google Shape;1530;p115"/>
          <p:cNvSpPr txBox="1"/>
          <p:nvPr/>
        </p:nvSpPr>
        <p:spPr>
          <a:xfrm>
            <a:off x="897100" y="2609575"/>
            <a:ext cx="51504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 api: lightweight microservices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1" name="Google Shape;1531;p115"/>
          <p:cNvSpPr txBox="1"/>
          <p:nvPr/>
        </p:nvSpPr>
        <p:spPr>
          <a:xfrm>
            <a:off x="495300" y="3345950"/>
            <a:ext cx="25242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may want to: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2" name="Google Shape;1532;p115"/>
          <p:cNvSpPr txBox="1"/>
          <p:nvPr/>
        </p:nvSpPr>
        <p:spPr>
          <a:xfrm>
            <a:off x="1028700" y="3955550"/>
            <a:ext cx="45213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Provide just the amount of CPU and Memory the team requires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3" name="Google Shape;1533;p115"/>
          <p:cNvSpPr txBox="1"/>
          <p:nvPr/>
        </p:nvSpPr>
        <p:spPr>
          <a:xfrm>
            <a:off x="1028700" y="4717550"/>
            <a:ext cx="45213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sure that no team will take all the resources in the cluster. 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4" name="Google Shape;1534;p115"/>
          <p:cNvSpPr txBox="1"/>
          <p:nvPr/>
        </p:nvSpPr>
        <p:spPr>
          <a:xfrm>
            <a:off x="989100" y="5507125"/>
            <a:ext cx="45213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5" name="Google Shape;1535;p115"/>
          <p:cNvSpPr txBox="1"/>
          <p:nvPr/>
        </p:nvSpPr>
        <p:spPr>
          <a:xfrm>
            <a:off x="6799175" y="5262550"/>
            <a:ext cx="23985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Max CPU: 100 cores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Max MEM: 400 GB 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6" name="Google Shape;1536;p115"/>
          <p:cNvSpPr txBox="1"/>
          <p:nvPr/>
        </p:nvSpPr>
        <p:spPr>
          <a:xfrm>
            <a:off x="9466175" y="5262550"/>
            <a:ext cx="23985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Max CPU: 10 cores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Max MEM: 10 GB 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37" name="Google Shape;1537;p115"/>
          <p:cNvCxnSpPr/>
          <p:nvPr/>
        </p:nvCxnSpPr>
        <p:spPr>
          <a:xfrm flipH="1" rot="10800000">
            <a:off x="2628325" y="5745675"/>
            <a:ext cx="3936300" cy="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8" name="Google Shape;1538;p115">
            <a:hlinkClick r:id="rId6"/>
          </p:cNvPr>
          <p:cNvSpPr/>
          <p:nvPr/>
        </p:nvSpPr>
        <p:spPr>
          <a:xfrm>
            <a:off x="0" y="6731000"/>
            <a:ext cx="37422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2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2" name="Google Shape;522;p62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Helm</a:t>
            </a:r>
            <a:endParaRPr/>
          </a:p>
        </p:txBody>
      </p:sp>
      <p:sp>
        <p:nvSpPr>
          <p:cNvPr id="523" name="Google Shape;523;p62"/>
          <p:cNvSpPr/>
          <p:nvPr/>
        </p:nvSpPr>
        <p:spPr>
          <a:xfrm>
            <a:off x="3254625" y="3681175"/>
            <a:ext cx="5754900" cy="240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24" name="Google Shape;524;p62"/>
          <p:cNvGraphicFramePr/>
          <p:nvPr/>
        </p:nvGraphicFramePr>
        <p:xfrm>
          <a:off x="3526125" y="3874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2391575"/>
              </a:tblGrid>
              <a:tr h="419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Type: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Deployment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5" name="Google Shape;525;p62"/>
          <p:cNvGraphicFramePr/>
          <p:nvPr/>
        </p:nvGraphicFramePr>
        <p:xfrm>
          <a:off x="6345525" y="3874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2391575"/>
              </a:tblGrid>
              <a:tr h="412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Type: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Deployment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6" name="Google Shape;526;p62"/>
          <p:cNvGraphicFramePr/>
          <p:nvPr/>
        </p:nvGraphicFramePr>
        <p:xfrm>
          <a:off x="3526125" y="4407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2391575"/>
              </a:tblGrid>
              <a:tr h="412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Type: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Service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7" name="Google Shape;527;p62"/>
          <p:cNvGraphicFramePr/>
          <p:nvPr/>
        </p:nvGraphicFramePr>
        <p:xfrm>
          <a:off x="6345525" y="4407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2391575"/>
              </a:tblGrid>
              <a:tr h="412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Type: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Service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8" name="Google Shape;528;p62"/>
          <p:cNvGraphicFramePr/>
          <p:nvPr/>
        </p:nvGraphicFramePr>
        <p:xfrm>
          <a:off x="3526125" y="4941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2391575"/>
              </a:tblGrid>
              <a:tr h="412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Type: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PVC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9" name="Google Shape;529;p62"/>
          <p:cNvGraphicFramePr/>
          <p:nvPr/>
        </p:nvGraphicFramePr>
        <p:xfrm>
          <a:off x="6345525" y="4941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2391575"/>
              </a:tblGrid>
              <a:tr h="412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Type: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PVC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0" name="Google Shape;530;p62"/>
          <p:cNvGraphicFramePr/>
          <p:nvPr/>
        </p:nvGraphicFramePr>
        <p:xfrm>
          <a:off x="3526125" y="5474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2391575"/>
              </a:tblGrid>
              <a:tr h="412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Type: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Ingress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1" name="Google Shape;531;p62"/>
          <p:cNvGraphicFramePr/>
          <p:nvPr/>
        </p:nvGraphicFramePr>
        <p:xfrm>
          <a:off x="6345525" y="5474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2391575"/>
              </a:tblGrid>
              <a:tr h="412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Type: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Secret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532" name="Google Shape;532;p62"/>
          <p:cNvSpPr txBox="1"/>
          <p:nvPr/>
        </p:nvSpPr>
        <p:spPr>
          <a:xfrm>
            <a:off x="5145450" y="6080275"/>
            <a:ext cx="19620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Chart WordPress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3" name="Google Shape;533;p62"/>
          <p:cNvSpPr txBox="1"/>
          <p:nvPr/>
        </p:nvSpPr>
        <p:spPr>
          <a:xfrm>
            <a:off x="495300" y="1174300"/>
            <a:ext cx="11219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Font typeface="Helvetica Neue"/>
              <a:buChar char="●"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Developed by Deis. Bitnami is a main collaborator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4" name="Google Shape;534;p62"/>
          <p:cNvSpPr txBox="1"/>
          <p:nvPr/>
        </p:nvSpPr>
        <p:spPr>
          <a:xfrm>
            <a:off x="495300" y="2012500"/>
            <a:ext cx="11219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Font typeface="Helvetica Neue"/>
              <a:buChar char="●"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Kubernetes package: Chart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5" name="Google Shape;535;p62"/>
          <p:cNvSpPr txBox="1"/>
          <p:nvPr/>
        </p:nvSpPr>
        <p:spPr>
          <a:xfrm>
            <a:off x="495300" y="2850700"/>
            <a:ext cx="11219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Font typeface="Helvetica Neue"/>
              <a:buChar char="●"/>
            </a:pPr>
            <a:r>
              <a:rPr lang="en-US" sz="24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Chart catalog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available. Known as the “apt-get” of Kubernetes. 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elm-blue-vector.png" id="536" name="Google Shape;53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2465" y="-34225"/>
            <a:ext cx="706010" cy="73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ithub" id="537" name="Google Shape;537;p6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2350" y="972675"/>
            <a:ext cx="1360575" cy="13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63075" y="917525"/>
            <a:ext cx="1337249" cy="1510781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62">
            <a:hlinkClick r:id="rId8"/>
          </p:cNvPr>
          <p:cNvSpPr/>
          <p:nvPr/>
        </p:nvSpPr>
        <p:spPr>
          <a:xfrm>
            <a:off x="0" y="6731000"/>
            <a:ext cx="34389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16"/>
          <p:cNvSpPr/>
          <p:nvPr/>
        </p:nvSpPr>
        <p:spPr>
          <a:xfrm>
            <a:off x="4467725" y="3532375"/>
            <a:ext cx="1688100" cy="664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116"/>
          <p:cNvSpPr txBox="1"/>
          <p:nvPr>
            <p:ph type="title"/>
          </p:nvPr>
        </p:nvSpPr>
        <p:spPr>
          <a:xfrm>
            <a:off x="495300" y="317500"/>
            <a:ext cx="7646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ResourceQuotas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5" name="Google Shape;1545;p116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546" name="Google Shape;1546;p116"/>
          <p:cNvGraphicFramePr/>
          <p:nvPr/>
        </p:nvGraphicFramePr>
        <p:xfrm>
          <a:off x="554400" y="1322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3907500"/>
              </a:tblGrid>
              <a:tr h="4741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 v1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 ResourceQuota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team-vision-resquota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namespace: team-vision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spec: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hard: # Quotas go here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547" name="Google Shape;1547;p116"/>
          <p:cNvSpPr txBox="1"/>
          <p:nvPr/>
        </p:nvSpPr>
        <p:spPr>
          <a:xfrm>
            <a:off x="478200" y="3583275"/>
            <a:ext cx="3739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requests.cpu: 100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requests.memory: 400Gi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48" name="Google Shape;1548;p116"/>
          <p:cNvSpPr txBox="1"/>
          <p:nvPr/>
        </p:nvSpPr>
        <p:spPr>
          <a:xfrm>
            <a:off x="478200" y="4196475"/>
            <a:ext cx="3000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pods: 6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configmaps: 5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49" name="Google Shape;1549;p116"/>
          <p:cNvSpPr txBox="1"/>
          <p:nvPr/>
        </p:nvSpPr>
        <p:spPr>
          <a:xfrm>
            <a:off x="478200" y="4809675"/>
            <a:ext cx="4476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persistentvolumeclaims: 3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requests.storage: 500Gi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0" name="Google Shape;1550;p116"/>
          <p:cNvSpPr txBox="1"/>
          <p:nvPr/>
        </p:nvSpPr>
        <p:spPr>
          <a:xfrm>
            <a:off x="478200" y="5433588"/>
            <a:ext cx="424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requests.nvidia.com/gpu: 4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1" name="Google Shape;1551;p116"/>
          <p:cNvSpPr/>
          <p:nvPr/>
        </p:nvSpPr>
        <p:spPr>
          <a:xfrm>
            <a:off x="3902175" y="3633225"/>
            <a:ext cx="244500" cy="513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16"/>
          <p:cNvSpPr/>
          <p:nvPr/>
        </p:nvSpPr>
        <p:spPr>
          <a:xfrm>
            <a:off x="3902175" y="4222725"/>
            <a:ext cx="244500" cy="513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16"/>
          <p:cNvSpPr/>
          <p:nvPr/>
        </p:nvSpPr>
        <p:spPr>
          <a:xfrm>
            <a:off x="4217400" y="4859625"/>
            <a:ext cx="244500" cy="513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16"/>
          <p:cNvSpPr/>
          <p:nvPr/>
        </p:nvSpPr>
        <p:spPr>
          <a:xfrm>
            <a:off x="4382025" y="5463150"/>
            <a:ext cx="244500" cy="306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16"/>
          <p:cNvSpPr txBox="1"/>
          <p:nvPr/>
        </p:nvSpPr>
        <p:spPr>
          <a:xfrm>
            <a:off x="4400650" y="3631425"/>
            <a:ext cx="18978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CPU and MEM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6" name="Google Shape;1556;p116"/>
          <p:cNvSpPr txBox="1"/>
          <p:nvPr/>
        </p:nvSpPr>
        <p:spPr>
          <a:xfrm>
            <a:off x="4400650" y="4164825"/>
            <a:ext cx="23964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K8s API resources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7" name="Google Shape;1557;p116"/>
          <p:cNvSpPr txBox="1"/>
          <p:nvPr/>
        </p:nvSpPr>
        <p:spPr>
          <a:xfrm>
            <a:off x="4553050" y="4850625"/>
            <a:ext cx="23964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8" name="Google Shape;1558;p116"/>
          <p:cNvSpPr txBox="1"/>
          <p:nvPr/>
        </p:nvSpPr>
        <p:spPr>
          <a:xfrm>
            <a:off x="4705450" y="5384025"/>
            <a:ext cx="23964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Extended resources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59" name="Google Shape;1559;p116"/>
          <p:cNvCxnSpPr>
            <a:stCxn id="1543" idx="0"/>
          </p:cNvCxnSpPr>
          <p:nvPr/>
        </p:nvCxnSpPr>
        <p:spPr>
          <a:xfrm flipH="1" rot="10800000">
            <a:off x="5311775" y="2619475"/>
            <a:ext cx="6600" cy="912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0" name="Google Shape;1560;p116"/>
          <p:cNvSpPr txBox="1"/>
          <p:nvPr/>
        </p:nvSpPr>
        <p:spPr>
          <a:xfrm>
            <a:off x="4525200" y="2070550"/>
            <a:ext cx="30000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Question: How do we request CPU </a:t>
            </a:r>
            <a:br>
              <a:rPr lang="en-US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and memory?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561" name="Google Shape;1561;p116"/>
          <p:cNvGraphicFramePr/>
          <p:nvPr/>
        </p:nvGraphicFramePr>
        <p:xfrm>
          <a:off x="8024850" y="1175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4014750"/>
              </a:tblGrid>
              <a:tr h="43324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 v1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 Pod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database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spec: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containers: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- name: db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image: mysql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resources: # requests here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cxnSp>
        <p:nvCxnSpPr>
          <p:cNvPr id="1562" name="Google Shape;1562;p116"/>
          <p:cNvCxnSpPr/>
          <p:nvPr/>
        </p:nvCxnSpPr>
        <p:spPr>
          <a:xfrm>
            <a:off x="7525200" y="2243075"/>
            <a:ext cx="4209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3" name="Google Shape;1563;p116"/>
          <p:cNvSpPr txBox="1"/>
          <p:nvPr/>
        </p:nvSpPr>
        <p:spPr>
          <a:xfrm>
            <a:off x="8024850" y="4050675"/>
            <a:ext cx="3545100" cy="10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requests: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memory: "64Mi"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cpu: "250m"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64" name="Google Shape;1564;p116">
            <a:hlinkClick r:id="rId3"/>
          </p:cNvPr>
          <p:cNvSpPr/>
          <p:nvPr/>
        </p:nvSpPr>
        <p:spPr>
          <a:xfrm>
            <a:off x="0" y="6731000"/>
            <a:ext cx="38628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117"/>
          <p:cNvSpPr txBox="1"/>
          <p:nvPr/>
        </p:nvSpPr>
        <p:spPr>
          <a:xfrm>
            <a:off x="8966950" y="2685175"/>
            <a:ext cx="1140000" cy="1070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117"/>
          <p:cNvSpPr txBox="1"/>
          <p:nvPr>
            <p:ph type="title"/>
          </p:nvPr>
        </p:nvSpPr>
        <p:spPr>
          <a:xfrm>
            <a:off x="495300" y="317500"/>
            <a:ext cx="7646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Going a bit further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1" name="Google Shape;1571;p117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572" name="Google Shape;1572;p117"/>
          <p:cNvGraphicFramePr/>
          <p:nvPr/>
        </p:nvGraphicFramePr>
        <p:xfrm>
          <a:off x="554400" y="1322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3922350"/>
              </a:tblGrid>
              <a:tr h="4185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 v1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 ResourceQuota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team-vision-resquota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namespace: team-vision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spec: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hard: # Quotas go here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573" name="Google Shape;1573;p117"/>
          <p:cNvSpPr txBox="1"/>
          <p:nvPr/>
        </p:nvSpPr>
        <p:spPr>
          <a:xfrm>
            <a:off x="478200" y="3583275"/>
            <a:ext cx="3739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requests.cpu: 100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requests.memory: 400Gi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4" name="Google Shape;1574;p117"/>
          <p:cNvSpPr txBox="1"/>
          <p:nvPr/>
        </p:nvSpPr>
        <p:spPr>
          <a:xfrm>
            <a:off x="478200" y="4196475"/>
            <a:ext cx="3000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pods: 6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configmaps: 5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5" name="Google Shape;1575;p117"/>
          <p:cNvSpPr txBox="1"/>
          <p:nvPr/>
        </p:nvSpPr>
        <p:spPr>
          <a:xfrm>
            <a:off x="478200" y="4809675"/>
            <a:ext cx="3922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persistentvolumeclaims: 3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requests.storage: 500Gi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6" name="Google Shape;1576;p117"/>
          <p:cNvSpPr txBox="1"/>
          <p:nvPr/>
        </p:nvSpPr>
        <p:spPr>
          <a:xfrm>
            <a:off x="478200" y="5433600"/>
            <a:ext cx="3998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requests.nvidia.com/gpu: 4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577" name="Google Shape;1577;p117"/>
          <p:cNvGrpSpPr/>
          <p:nvPr/>
        </p:nvGrpSpPr>
        <p:grpSpPr>
          <a:xfrm>
            <a:off x="9145538" y="2848202"/>
            <a:ext cx="782825" cy="782825"/>
            <a:chOff x="1342113" y="3833502"/>
            <a:chExt cx="782825" cy="782825"/>
          </a:xfrm>
        </p:grpSpPr>
        <p:pic>
          <p:nvPicPr>
            <p:cNvPr id="1578" name="Google Shape;1578;p1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2113" y="3833502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9" name="Google Shape;1579;p1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89189" y="3966461"/>
              <a:ext cx="488661" cy="516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0" name="Google Shape;1580;p117"/>
          <p:cNvSpPr txBox="1"/>
          <p:nvPr/>
        </p:nvSpPr>
        <p:spPr>
          <a:xfrm>
            <a:off x="8456225" y="3755275"/>
            <a:ext cx="2398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namespace “team-vision”</a:t>
            </a:r>
            <a:endParaRPr b="1"/>
          </a:p>
        </p:txBody>
      </p:sp>
      <p:graphicFrame>
        <p:nvGraphicFramePr>
          <p:cNvPr id="1581" name="Google Shape;1581;p117"/>
          <p:cNvGraphicFramePr/>
          <p:nvPr/>
        </p:nvGraphicFramePr>
        <p:xfrm>
          <a:off x="5617488" y="2710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2505550"/>
              </a:tblGrid>
              <a:tr h="662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requests: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memory: "512Mi"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cpu: "5"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82" name="Google Shape;1582;p117"/>
          <p:cNvGraphicFramePr/>
          <p:nvPr/>
        </p:nvGraphicFramePr>
        <p:xfrm>
          <a:off x="5397913" y="48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5475300"/>
              </a:tblGrid>
              <a:tr h="102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 top pod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          CPU(cores)   MEMORY(bytes)   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tensorflow    20           6Gi             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583" name="Google Shape;1583;p117"/>
          <p:cNvSpPr txBox="1"/>
          <p:nvPr/>
        </p:nvSpPr>
        <p:spPr>
          <a:xfrm>
            <a:off x="5011175" y="707350"/>
            <a:ext cx="6021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 1: This quota states that </a:t>
            </a:r>
            <a:r>
              <a:rPr b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sum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requests cannot be more than 100 cores, but what if I want </a:t>
            </a:r>
            <a:r>
              <a:rPr b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 pod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not consume more than 1 core? 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4" name="Google Shape;1584;p117"/>
          <p:cNvSpPr txBox="1"/>
          <p:nvPr/>
        </p:nvSpPr>
        <p:spPr>
          <a:xfrm>
            <a:off x="5011175" y="2002750"/>
            <a:ext cx="48276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 2: Could this situation occur? 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5" name="Google Shape;1585;p117"/>
          <p:cNvSpPr/>
          <p:nvPr/>
        </p:nvSpPr>
        <p:spPr>
          <a:xfrm>
            <a:off x="6384850" y="4890700"/>
            <a:ext cx="571800" cy="443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117"/>
          <p:cNvSpPr txBox="1"/>
          <p:nvPr/>
        </p:nvSpPr>
        <p:spPr>
          <a:xfrm>
            <a:off x="5765725" y="4379775"/>
            <a:ext cx="4739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Command for measuring resource consumption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87" name="Google Shape;1587;p117"/>
          <p:cNvCxnSpPr/>
          <p:nvPr/>
        </p:nvCxnSpPr>
        <p:spPr>
          <a:xfrm rot="10800000">
            <a:off x="6701000" y="4707100"/>
            <a:ext cx="0" cy="186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8" name="Google Shape;1588;p117">
            <a:hlinkClick r:id="rId5"/>
          </p:cNvPr>
          <p:cNvSpPr/>
          <p:nvPr/>
        </p:nvSpPr>
        <p:spPr>
          <a:xfrm>
            <a:off x="0" y="6731000"/>
            <a:ext cx="3983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18"/>
          <p:cNvSpPr txBox="1"/>
          <p:nvPr>
            <p:ph type="title"/>
          </p:nvPr>
        </p:nvSpPr>
        <p:spPr>
          <a:xfrm>
            <a:off x="495300" y="241300"/>
            <a:ext cx="48363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Limits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4" name="Google Shape;1594;p118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595" name="Google Shape;1595;p118"/>
          <p:cNvGraphicFramePr/>
          <p:nvPr/>
        </p:nvGraphicFramePr>
        <p:xfrm>
          <a:off x="495300" y="86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3037575"/>
              </a:tblGrid>
              <a:tr h="4836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 v1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 Pod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database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spec: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containers: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- name: db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image: mysql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resources: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596" name="Google Shape;1596;p118"/>
          <p:cNvSpPr txBox="1"/>
          <p:nvPr/>
        </p:nvSpPr>
        <p:spPr>
          <a:xfrm>
            <a:off x="493425" y="3726425"/>
            <a:ext cx="3545100" cy="10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requests: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memory: "64Mi"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cpu: "250m"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97" name="Google Shape;1597;p118"/>
          <p:cNvSpPr txBox="1"/>
          <p:nvPr/>
        </p:nvSpPr>
        <p:spPr>
          <a:xfrm>
            <a:off x="493425" y="4640825"/>
            <a:ext cx="3545100" cy="10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limits: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memory: "128Mi"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cpu: "500m"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98" name="Google Shape;1598;p118"/>
          <p:cNvSpPr txBox="1"/>
          <p:nvPr/>
        </p:nvSpPr>
        <p:spPr>
          <a:xfrm>
            <a:off x="557450" y="5667688"/>
            <a:ext cx="37959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Pods can set a resource limit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9" name="Google Shape;1599;p118"/>
          <p:cNvSpPr/>
          <p:nvPr/>
        </p:nvSpPr>
        <p:spPr>
          <a:xfrm>
            <a:off x="2090400" y="5339525"/>
            <a:ext cx="994200" cy="288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18"/>
          <p:cNvSpPr txBox="1"/>
          <p:nvPr/>
        </p:nvSpPr>
        <p:spPr>
          <a:xfrm>
            <a:off x="3514450" y="5263325"/>
            <a:ext cx="2508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Surpass it and get 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throttled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1" name="Google Shape;1601;p118"/>
          <p:cNvSpPr txBox="1"/>
          <p:nvPr/>
        </p:nvSpPr>
        <p:spPr>
          <a:xfrm>
            <a:off x="3514450" y="4958525"/>
            <a:ext cx="2508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Surpass it and get 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killed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2" name="Google Shape;1602;p118"/>
          <p:cNvSpPr/>
          <p:nvPr/>
        </p:nvSpPr>
        <p:spPr>
          <a:xfrm>
            <a:off x="2547600" y="4956125"/>
            <a:ext cx="994200" cy="365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03" name="Google Shape;1603;p118"/>
          <p:cNvGraphicFramePr/>
          <p:nvPr/>
        </p:nvGraphicFramePr>
        <p:xfrm>
          <a:off x="7794625" y="79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4068875"/>
              </a:tblGrid>
              <a:tr h="3086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 v1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 LimitRange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mem-min-max-demo-lr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spec: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limits: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- max: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cpu: 1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memory: 512Mi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type: Container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604" name="Google Shape;1604;p118"/>
          <p:cNvSpPr txBox="1"/>
          <p:nvPr/>
        </p:nvSpPr>
        <p:spPr>
          <a:xfrm>
            <a:off x="4087550" y="1001425"/>
            <a:ext cx="3152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can also set limits per namespace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5" name="Google Shape;1605;p118"/>
          <p:cNvSpPr txBox="1"/>
          <p:nvPr/>
        </p:nvSpPr>
        <p:spPr>
          <a:xfrm>
            <a:off x="4038525" y="2572022"/>
            <a:ext cx="35451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 scheduled container cannot surpass this limit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6" name="Google Shape;1606;p118"/>
          <p:cNvSpPr/>
          <p:nvPr/>
        </p:nvSpPr>
        <p:spPr>
          <a:xfrm>
            <a:off x="7857700" y="2327075"/>
            <a:ext cx="2858400" cy="1063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18">
            <a:hlinkClick r:id="rId3"/>
          </p:cNvPr>
          <p:cNvSpPr/>
          <p:nvPr/>
        </p:nvSpPr>
        <p:spPr>
          <a:xfrm>
            <a:off x="0" y="6731000"/>
            <a:ext cx="41043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19"/>
          <p:cNvSpPr txBox="1"/>
          <p:nvPr>
            <p:ph type="title"/>
          </p:nvPr>
        </p:nvSpPr>
        <p:spPr>
          <a:xfrm>
            <a:off x="495300" y="241300"/>
            <a:ext cx="65247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Further read: Quality of Service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3" name="Google Shape;1613;p119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4" name="Google Shape;1614;p119"/>
          <p:cNvSpPr txBox="1"/>
          <p:nvPr/>
        </p:nvSpPr>
        <p:spPr>
          <a:xfrm>
            <a:off x="746850" y="1172675"/>
            <a:ext cx="10261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Depending on the resources and limits set in a pod, kubernetes will assign a Quality of Service (QoS) class: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5" name="Google Shape;1615;p119"/>
          <p:cNvSpPr txBox="1"/>
          <p:nvPr/>
        </p:nvSpPr>
        <p:spPr>
          <a:xfrm>
            <a:off x="1388975" y="2238875"/>
            <a:ext cx="7581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Guaranteed: Pods are considered top-priority and are guaranteed to not be killed until they exceed their limits. 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6" name="Google Shape;1616;p119"/>
          <p:cNvSpPr txBox="1"/>
          <p:nvPr/>
        </p:nvSpPr>
        <p:spPr>
          <a:xfrm>
            <a:off x="1388975" y="3305675"/>
            <a:ext cx="7581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Burstable: Pods have some form of minimal resource guarantee, but can use more resources when available 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7" name="Google Shape;1617;p119"/>
          <p:cNvSpPr txBox="1"/>
          <p:nvPr/>
        </p:nvSpPr>
        <p:spPr>
          <a:xfrm>
            <a:off x="1388975" y="4448675"/>
            <a:ext cx="7692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BestEffort: Pods will be treated as lowest priority. Processes in these pods are the first to get killed if the system runs out of memory 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18" name="Google Shape;1618;p119"/>
          <p:cNvCxnSpPr/>
          <p:nvPr/>
        </p:nvCxnSpPr>
        <p:spPr>
          <a:xfrm flipH="1" rot="10800000">
            <a:off x="9639300" y="2433500"/>
            <a:ext cx="17100" cy="2725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9" name="Google Shape;1619;p119"/>
          <p:cNvSpPr txBox="1"/>
          <p:nvPr/>
        </p:nvSpPr>
        <p:spPr>
          <a:xfrm>
            <a:off x="9851850" y="3572450"/>
            <a:ext cx="11568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Priority</a:t>
            </a:r>
            <a:endParaRPr b="1"/>
          </a:p>
        </p:txBody>
      </p:sp>
      <p:sp>
        <p:nvSpPr>
          <p:cNvPr id="1620" name="Google Shape;1620;p119"/>
          <p:cNvSpPr txBox="1"/>
          <p:nvPr/>
        </p:nvSpPr>
        <p:spPr>
          <a:xfrm>
            <a:off x="899250" y="5439875"/>
            <a:ext cx="10261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Check </a:t>
            </a: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this link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on how to set them.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1" name="Google Shape;1621;p119">
            <a:hlinkClick r:id="rId4"/>
          </p:cNvPr>
          <p:cNvSpPr/>
          <p:nvPr/>
        </p:nvSpPr>
        <p:spPr>
          <a:xfrm>
            <a:off x="0" y="6731000"/>
            <a:ext cx="42249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20"/>
          <p:cNvSpPr txBox="1"/>
          <p:nvPr>
            <p:ph type="title"/>
          </p:nvPr>
        </p:nvSpPr>
        <p:spPr>
          <a:xfrm>
            <a:off x="4110749" y="3807675"/>
            <a:ext cx="7015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VI</a:t>
            </a:r>
            <a:r>
              <a:rPr lang="en-US"/>
              <a:t> - NetworkPolicies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7" name="Google Shape;1627;p120">
            <a:hlinkClick r:id="rId3"/>
          </p:cNvPr>
          <p:cNvSpPr/>
          <p:nvPr/>
        </p:nvSpPr>
        <p:spPr>
          <a:xfrm>
            <a:off x="0" y="6731000"/>
            <a:ext cx="43458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21"/>
          <p:cNvSpPr txBox="1"/>
          <p:nvPr>
            <p:ph type="title"/>
          </p:nvPr>
        </p:nvSpPr>
        <p:spPr>
          <a:xfrm>
            <a:off x="495300" y="317500"/>
            <a:ext cx="7646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Problem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3" name="Google Shape;1633;p121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4" name="Google Shape;1634;p121"/>
          <p:cNvSpPr txBox="1"/>
          <p:nvPr/>
        </p:nvSpPr>
        <p:spPr>
          <a:xfrm>
            <a:off x="473125" y="1405300"/>
            <a:ext cx="2465100" cy="342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121"/>
          <p:cNvSpPr txBox="1"/>
          <p:nvPr/>
        </p:nvSpPr>
        <p:spPr>
          <a:xfrm>
            <a:off x="605275" y="4826500"/>
            <a:ext cx="2200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namespace “team-api”</a:t>
            </a:r>
            <a:endParaRPr b="1"/>
          </a:p>
        </p:txBody>
      </p:sp>
      <p:grpSp>
        <p:nvGrpSpPr>
          <p:cNvPr id="1636" name="Google Shape;1636;p121"/>
          <p:cNvGrpSpPr/>
          <p:nvPr/>
        </p:nvGrpSpPr>
        <p:grpSpPr>
          <a:xfrm>
            <a:off x="770563" y="3365190"/>
            <a:ext cx="782825" cy="782825"/>
            <a:chOff x="6948713" y="1356527"/>
            <a:chExt cx="782825" cy="782825"/>
          </a:xfrm>
        </p:grpSpPr>
        <p:pic>
          <p:nvPicPr>
            <p:cNvPr id="1637" name="Google Shape;1637;p1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48713" y="1356527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8" name="Google Shape;1638;p1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33525" y="1441338"/>
              <a:ext cx="613200" cy="61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39" name="Google Shape;1639;p121"/>
          <p:cNvGrpSpPr/>
          <p:nvPr/>
        </p:nvGrpSpPr>
        <p:grpSpPr>
          <a:xfrm>
            <a:off x="1303963" y="1542590"/>
            <a:ext cx="782825" cy="782825"/>
            <a:chOff x="4551813" y="1874990"/>
            <a:chExt cx="782825" cy="782825"/>
          </a:xfrm>
        </p:grpSpPr>
        <p:pic>
          <p:nvPicPr>
            <p:cNvPr id="1640" name="Google Shape;1640;p1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51813" y="1874990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1" name="Google Shape;1641;p1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39375" y="1910325"/>
              <a:ext cx="607700" cy="712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2" name="Google Shape;1642;p121"/>
          <p:cNvSpPr txBox="1"/>
          <p:nvPr/>
        </p:nvSpPr>
        <p:spPr>
          <a:xfrm>
            <a:off x="715275" y="4187200"/>
            <a:ext cx="8934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frontend</a:t>
            </a:r>
            <a:endParaRPr/>
          </a:p>
        </p:txBody>
      </p:sp>
      <p:sp>
        <p:nvSpPr>
          <p:cNvPr id="1643" name="Google Shape;1643;p121"/>
          <p:cNvSpPr txBox="1"/>
          <p:nvPr/>
        </p:nvSpPr>
        <p:spPr>
          <a:xfrm>
            <a:off x="1358175" y="2589700"/>
            <a:ext cx="6744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db</a:t>
            </a:r>
            <a:endParaRPr/>
          </a:p>
        </p:txBody>
      </p:sp>
      <p:cxnSp>
        <p:nvCxnSpPr>
          <p:cNvPr id="1644" name="Google Shape;1644;p121"/>
          <p:cNvCxnSpPr>
            <a:stCxn id="1637" idx="0"/>
            <a:endCxn id="1643" idx="2"/>
          </p:cNvCxnSpPr>
          <p:nvPr/>
        </p:nvCxnSpPr>
        <p:spPr>
          <a:xfrm rot="-5400000">
            <a:off x="1223475" y="2893290"/>
            <a:ext cx="410400" cy="5334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5" name="Google Shape;1645;p121"/>
          <p:cNvSpPr txBox="1"/>
          <p:nvPr/>
        </p:nvSpPr>
        <p:spPr>
          <a:xfrm>
            <a:off x="3656325" y="1185975"/>
            <a:ext cx="7822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have a frontend-db application. The database should only be used by the frontend tier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46" name="Google Shape;1646;p121"/>
          <p:cNvCxnSpPr>
            <a:stCxn id="1643" idx="0"/>
            <a:endCxn id="1641" idx="2"/>
          </p:cNvCxnSpPr>
          <p:nvPr/>
        </p:nvCxnSpPr>
        <p:spPr>
          <a:xfrm rot="-5400000">
            <a:off x="1545825" y="2439550"/>
            <a:ext cx="299700" cy="600"/>
          </a:xfrm>
          <a:prstGeom prst="bentConnector3">
            <a:avLst>
              <a:gd fmla="val 4998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47" name="Google Shape;1647;p121"/>
          <p:cNvGrpSpPr/>
          <p:nvPr/>
        </p:nvGrpSpPr>
        <p:grpSpPr>
          <a:xfrm>
            <a:off x="1928663" y="3365190"/>
            <a:ext cx="782825" cy="782825"/>
            <a:chOff x="5704588" y="3873665"/>
            <a:chExt cx="782825" cy="782825"/>
          </a:xfrm>
        </p:grpSpPr>
        <p:pic>
          <p:nvPicPr>
            <p:cNvPr id="1648" name="Google Shape;1648;p1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04588" y="38736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9" name="Google Shape;1649;p121"/>
            <p:cNvPicPr preferRelativeResize="0"/>
            <p:nvPr/>
          </p:nvPicPr>
          <p:blipFill rotWithShape="1">
            <a:blip r:embed="rId7">
              <a:alphaModFix/>
            </a:blip>
            <a:srcRect b="0" l="12824" r="13640" t="0"/>
            <a:stretch/>
          </p:blipFill>
          <p:spPr>
            <a:xfrm>
              <a:off x="5829300" y="4061086"/>
              <a:ext cx="533395" cy="40799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50" name="Google Shape;1650;p121"/>
          <p:cNvCxnSpPr>
            <a:stCxn id="1648" idx="0"/>
            <a:endCxn id="1643" idx="2"/>
          </p:cNvCxnSpPr>
          <p:nvPr/>
        </p:nvCxnSpPr>
        <p:spPr>
          <a:xfrm flipH="1" rot="5400000">
            <a:off x="1802575" y="2847690"/>
            <a:ext cx="410400" cy="624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1" name="Google Shape;1651;p121"/>
          <p:cNvSpPr txBox="1"/>
          <p:nvPr/>
        </p:nvSpPr>
        <p:spPr>
          <a:xfrm>
            <a:off x="3656325" y="2405175"/>
            <a:ext cx="7822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However, another pod (with the proper credentials) could access the database as well.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2" name="Google Shape;1652;p121"/>
          <p:cNvSpPr txBox="1"/>
          <p:nvPr/>
        </p:nvSpPr>
        <p:spPr>
          <a:xfrm>
            <a:off x="3656325" y="3548175"/>
            <a:ext cx="7822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there a way to make the database only accessible to the frontend pods?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3" name="Google Shape;1653;p121"/>
          <p:cNvSpPr/>
          <p:nvPr/>
        </p:nvSpPr>
        <p:spPr>
          <a:xfrm>
            <a:off x="605275" y="3094100"/>
            <a:ext cx="1090800" cy="1272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121"/>
          <p:cNvSpPr txBox="1"/>
          <p:nvPr/>
        </p:nvSpPr>
        <p:spPr>
          <a:xfrm>
            <a:off x="3217425" y="4957075"/>
            <a:ext cx="19146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Only you may pass!</a:t>
            </a:r>
            <a:endParaRPr/>
          </a:p>
        </p:txBody>
      </p:sp>
      <p:cxnSp>
        <p:nvCxnSpPr>
          <p:cNvPr id="1655" name="Google Shape;1655;p121"/>
          <p:cNvCxnSpPr>
            <a:stCxn id="1653" idx="5"/>
            <a:endCxn id="1654" idx="0"/>
          </p:cNvCxnSpPr>
          <p:nvPr/>
        </p:nvCxnSpPr>
        <p:spPr>
          <a:xfrm>
            <a:off x="1536331" y="4179820"/>
            <a:ext cx="2638500" cy="777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6" name="Google Shape;1656;p121">
            <a:hlinkClick r:id="rId8"/>
          </p:cNvPr>
          <p:cNvSpPr/>
          <p:nvPr/>
        </p:nvSpPr>
        <p:spPr>
          <a:xfrm>
            <a:off x="0" y="6731000"/>
            <a:ext cx="4466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22"/>
          <p:cNvSpPr txBox="1"/>
          <p:nvPr>
            <p:ph type="title"/>
          </p:nvPr>
        </p:nvSpPr>
        <p:spPr>
          <a:xfrm>
            <a:off x="495300" y="165100"/>
            <a:ext cx="7646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NetworkPolicies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2" name="Google Shape;1662;p122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663" name="Google Shape;1663;p122"/>
          <p:cNvGraphicFramePr/>
          <p:nvPr/>
        </p:nvGraphicFramePr>
        <p:xfrm>
          <a:off x="654850" y="715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4173950"/>
              </a:tblGrid>
              <a:tr h="569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 networking.k8s.io/v1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kind: NetworkPolicy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metadata: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name: db-frontend-allow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spec: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664" name="Google Shape;1664;p122"/>
          <p:cNvSpPr txBox="1"/>
          <p:nvPr/>
        </p:nvSpPr>
        <p:spPr>
          <a:xfrm>
            <a:off x="5538925" y="847325"/>
            <a:ext cx="61119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object establishes how pods can communicate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5" name="Google Shape;1665;p122"/>
          <p:cNvSpPr txBox="1"/>
          <p:nvPr/>
        </p:nvSpPr>
        <p:spPr>
          <a:xfrm>
            <a:off x="647700" y="2496625"/>
            <a:ext cx="41811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podSelector: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matchLabels: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app: demo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tier: db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66" name="Google Shape;1666;p122"/>
          <p:cNvSpPr txBox="1"/>
          <p:nvPr/>
        </p:nvSpPr>
        <p:spPr>
          <a:xfrm>
            <a:off x="647700" y="3636550"/>
            <a:ext cx="5183400" cy="17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ingress: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- from: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- podSelector: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    matchLabels: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      app: demo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      tier: frontend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67" name="Google Shape;1667;p122"/>
          <p:cNvSpPr txBox="1"/>
          <p:nvPr/>
        </p:nvSpPr>
        <p:spPr>
          <a:xfrm>
            <a:off x="737725" y="5334900"/>
            <a:ext cx="45477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ports: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  - protocol: TCP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    port: 3306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68" name="Google Shape;1668;p122"/>
          <p:cNvSpPr txBox="1"/>
          <p:nvPr/>
        </p:nvSpPr>
        <p:spPr>
          <a:xfrm>
            <a:off x="7322575" y="3148125"/>
            <a:ext cx="1454700" cy="2787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9" name="Google Shape;1669;p122"/>
          <p:cNvGrpSpPr/>
          <p:nvPr/>
        </p:nvGrpSpPr>
        <p:grpSpPr>
          <a:xfrm>
            <a:off x="7660763" y="5013465"/>
            <a:ext cx="782825" cy="782825"/>
            <a:chOff x="6948713" y="1356527"/>
            <a:chExt cx="782825" cy="782825"/>
          </a:xfrm>
        </p:grpSpPr>
        <p:pic>
          <p:nvPicPr>
            <p:cNvPr id="1670" name="Google Shape;1670;p1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48713" y="1356527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1" name="Google Shape;1671;p1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33525" y="1441338"/>
              <a:ext cx="613200" cy="61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2" name="Google Shape;1672;p122"/>
          <p:cNvGrpSpPr/>
          <p:nvPr/>
        </p:nvGrpSpPr>
        <p:grpSpPr>
          <a:xfrm>
            <a:off x="7660763" y="3285415"/>
            <a:ext cx="782825" cy="782825"/>
            <a:chOff x="4551813" y="1874990"/>
            <a:chExt cx="782825" cy="782825"/>
          </a:xfrm>
        </p:grpSpPr>
        <p:pic>
          <p:nvPicPr>
            <p:cNvPr id="1673" name="Google Shape;1673;p1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51813" y="1874990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4" name="Google Shape;1674;p1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39375" y="1910325"/>
              <a:ext cx="607700" cy="712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5" name="Google Shape;1675;p122"/>
          <p:cNvSpPr txBox="1"/>
          <p:nvPr/>
        </p:nvSpPr>
        <p:spPr>
          <a:xfrm>
            <a:off x="7714975" y="4332525"/>
            <a:ext cx="6744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db</a:t>
            </a:r>
            <a:endParaRPr/>
          </a:p>
        </p:txBody>
      </p:sp>
      <p:cxnSp>
        <p:nvCxnSpPr>
          <p:cNvPr id="1676" name="Google Shape;1676;p122"/>
          <p:cNvCxnSpPr>
            <a:stCxn id="1670" idx="0"/>
            <a:endCxn id="1675" idx="2"/>
          </p:cNvCxnSpPr>
          <p:nvPr/>
        </p:nvCxnSpPr>
        <p:spPr>
          <a:xfrm rot="-5400000">
            <a:off x="7894525" y="4855215"/>
            <a:ext cx="315900" cy="6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7" name="Google Shape;1677;p122"/>
          <p:cNvCxnSpPr>
            <a:stCxn id="1675" idx="0"/>
            <a:endCxn id="1674" idx="2"/>
          </p:cNvCxnSpPr>
          <p:nvPr/>
        </p:nvCxnSpPr>
        <p:spPr>
          <a:xfrm rot="-5400000">
            <a:off x="7902625" y="4182375"/>
            <a:ext cx="299700" cy="600"/>
          </a:xfrm>
          <a:prstGeom prst="bentConnector3">
            <a:avLst>
              <a:gd fmla="val 4998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678" name="Google Shape;1678;p122"/>
          <p:cNvGraphicFramePr/>
          <p:nvPr/>
        </p:nvGraphicFramePr>
        <p:xfrm>
          <a:off x="9365475" y="3148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2287275"/>
              </a:tblGrid>
              <a:tr h="1192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labels: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app: demo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tier: db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9" name="Google Shape;1679;p122"/>
          <p:cNvGraphicFramePr/>
          <p:nvPr/>
        </p:nvGraphicFramePr>
        <p:xfrm>
          <a:off x="9327375" y="4778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2363475"/>
              </a:tblGrid>
              <a:tr h="1170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labels: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app: demo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tier: frontend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cxnSp>
        <p:nvCxnSpPr>
          <p:cNvPr id="1680" name="Google Shape;1680;p122"/>
          <p:cNvCxnSpPr>
            <a:stCxn id="1673" idx="3"/>
          </p:cNvCxnSpPr>
          <p:nvPr/>
        </p:nvCxnSpPr>
        <p:spPr>
          <a:xfrm>
            <a:off x="8443587" y="3676827"/>
            <a:ext cx="883800" cy="15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1" name="Google Shape;1681;p122"/>
          <p:cNvCxnSpPr/>
          <p:nvPr/>
        </p:nvCxnSpPr>
        <p:spPr>
          <a:xfrm>
            <a:off x="8443587" y="5429427"/>
            <a:ext cx="883800" cy="15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2" name="Google Shape;1682;p122"/>
          <p:cNvCxnSpPr>
            <a:stCxn id="1683" idx="1"/>
            <a:endCxn id="1673" idx="1"/>
          </p:cNvCxnSpPr>
          <p:nvPr/>
        </p:nvCxnSpPr>
        <p:spPr>
          <a:xfrm>
            <a:off x="3410700" y="3134725"/>
            <a:ext cx="4250100" cy="54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4" name="Google Shape;1684;p122"/>
          <p:cNvSpPr txBox="1"/>
          <p:nvPr/>
        </p:nvSpPr>
        <p:spPr>
          <a:xfrm>
            <a:off x="4828800" y="2938050"/>
            <a:ext cx="165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Destination pods</a:t>
            </a:r>
            <a:endParaRPr/>
          </a:p>
        </p:txBody>
      </p:sp>
      <p:cxnSp>
        <p:nvCxnSpPr>
          <p:cNvPr id="1685" name="Google Shape;1685;p122"/>
          <p:cNvCxnSpPr>
            <a:stCxn id="1686" idx="1"/>
            <a:endCxn id="1670" idx="1"/>
          </p:cNvCxnSpPr>
          <p:nvPr/>
        </p:nvCxnSpPr>
        <p:spPr>
          <a:xfrm>
            <a:off x="4511775" y="4793900"/>
            <a:ext cx="3149100" cy="611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7" name="Google Shape;1687;p122"/>
          <p:cNvSpPr txBox="1"/>
          <p:nvPr/>
        </p:nvSpPr>
        <p:spPr>
          <a:xfrm>
            <a:off x="5398463" y="4509571"/>
            <a:ext cx="165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 pods</a:t>
            </a:r>
            <a:endParaRPr/>
          </a:p>
        </p:txBody>
      </p:sp>
      <p:sp>
        <p:nvSpPr>
          <p:cNvPr id="1688" name="Google Shape;1688;p122"/>
          <p:cNvSpPr txBox="1"/>
          <p:nvPr/>
        </p:nvSpPr>
        <p:spPr>
          <a:xfrm>
            <a:off x="5114075" y="5829675"/>
            <a:ext cx="16584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which port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(container port)</a:t>
            </a:r>
            <a:endParaRPr/>
          </a:p>
        </p:txBody>
      </p:sp>
      <p:cxnSp>
        <p:nvCxnSpPr>
          <p:cNvPr id="1689" name="Google Shape;1689;p122"/>
          <p:cNvCxnSpPr>
            <a:stCxn id="1690" idx="1"/>
            <a:endCxn id="1688" idx="1"/>
          </p:cNvCxnSpPr>
          <p:nvPr/>
        </p:nvCxnSpPr>
        <p:spPr>
          <a:xfrm>
            <a:off x="4348775" y="6018925"/>
            <a:ext cx="765300" cy="59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3" name="Google Shape;1683;p122"/>
          <p:cNvSpPr/>
          <p:nvPr/>
        </p:nvSpPr>
        <p:spPr>
          <a:xfrm>
            <a:off x="3166200" y="2743375"/>
            <a:ext cx="244500" cy="782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122"/>
          <p:cNvSpPr/>
          <p:nvPr/>
        </p:nvSpPr>
        <p:spPr>
          <a:xfrm>
            <a:off x="4018475" y="5574775"/>
            <a:ext cx="330300" cy="888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122"/>
          <p:cNvSpPr/>
          <p:nvPr/>
        </p:nvSpPr>
        <p:spPr>
          <a:xfrm>
            <a:off x="4267275" y="4197950"/>
            <a:ext cx="244500" cy="11919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122">
            <a:hlinkClick r:id="rId7"/>
          </p:cNvPr>
          <p:cNvSpPr/>
          <p:nvPr/>
        </p:nvSpPr>
        <p:spPr>
          <a:xfrm>
            <a:off x="0" y="6731000"/>
            <a:ext cx="4587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123"/>
          <p:cNvSpPr txBox="1"/>
          <p:nvPr>
            <p:ph type="title"/>
          </p:nvPr>
        </p:nvSpPr>
        <p:spPr>
          <a:xfrm>
            <a:off x="495300" y="317500"/>
            <a:ext cx="7304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Exercise 1: Create the following setup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7" name="Google Shape;1697;p123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8" name="Google Shape;1698;p123"/>
          <p:cNvSpPr txBox="1"/>
          <p:nvPr/>
        </p:nvSpPr>
        <p:spPr>
          <a:xfrm>
            <a:off x="684300" y="1938700"/>
            <a:ext cx="2322600" cy="233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123"/>
          <p:cNvSpPr txBox="1"/>
          <p:nvPr/>
        </p:nvSpPr>
        <p:spPr>
          <a:xfrm>
            <a:off x="671175" y="4296400"/>
            <a:ext cx="2398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namespace “team-vision”</a:t>
            </a:r>
            <a:endParaRPr b="1"/>
          </a:p>
        </p:txBody>
      </p:sp>
      <p:sp>
        <p:nvSpPr>
          <p:cNvPr id="1700" name="Google Shape;1700;p123"/>
          <p:cNvSpPr txBox="1"/>
          <p:nvPr/>
        </p:nvSpPr>
        <p:spPr>
          <a:xfrm>
            <a:off x="3597325" y="1938700"/>
            <a:ext cx="2322600" cy="233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123"/>
          <p:cNvSpPr txBox="1"/>
          <p:nvPr/>
        </p:nvSpPr>
        <p:spPr>
          <a:xfrm>
            <a:off x="3719175" y="4296400"/>
            <a:ext cx="2200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namespace “team-api”</a:t>
            </a:r>
            <a:endParaRPr b="1"/>
          </a:p>
        </p:txBody>
      </p:sp>
      <p:sp>
        <p:nvSpPr>
          <p:cNvPr id="1702" name="Google Shape;1702;p123"/>
          <p:cNvSpPr txBox="1"/>
          <p:nvPr/>
        </p:nvSpPr>
        <p:spPr>
          <a:xfrm>
            <a:off x="626975" y="4881550"/>
            <a:ext cx="27225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Max CPU: 80% cores</a:t>
            </a:r>
            <a:endParaRPr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Max MEM: 80% GB </a:t>
            </a:r>
            <a:endParaRPr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3" name="Google Shape;1703;p123"/>
          <p:cNvSpPr txBox="1"/>
          <p:nvPr/>
        </p:nvSpPr>
        <p:spPr>
          <a:xfrm>
            <a:off x="3521125" y="4881550"/>
            <a:ext cx="26574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Max CPU: 20% cores</a:t>
            </a:r>
            <a:endParaRPr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Max MEM: 20% GB </a:t>
            </a:r>
            <a:endParaRPr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04" name="Google Shape;1704;p123"/>
          <p:cNvGrpSpPr/>
          <p:nvPr/>
        </p:nvGrpSpPr>
        <p:grpSpPr>
          <a:xfrm>
            <a:off x="8210400" y="861227"/>
            <a:ext cx="1035600" cy="829648"/>
            <a:chOff x="10894950" y="296302"/>
            <a:chExt cx="1035600" cy="829648"/>
          </a:xfrm>
        </p:grpSpPr>
        <p:sp>
          <p:nvSpPr>
            <p:cNvPr id="1705" name="Google Shape;1705;p123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1F9B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23"/>
            <p:cNvSpPr txBox="1"/>
            <p:nvPr/>
          </p:nvSpPr>
          <p:spPr>
            <a:xfrm>
              <a:off x="10894950" y="760850"/>
              <a:ext cx="1035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1F9AD8"/>
                  </a:solidFill>
                </a:rPr>
                <a:t>Developer </a:t>
              </a:r>
              <a:endParaRPr>
                <a:solidFill>
                  <a:srgbClr val="1F9AD8"/>
                </a:solidFill>
              </a:endParaRPr>
            </a:p>
          </p:txBody>
        </p:sp>
      </p:grpSp>
      <p:grpSp>
        <p:nvGrpSpPr>
          <p:cNvPr id="1707" name="Google Shape;1707;p123"/>
          <p:cNvGrpSpPr/>
          <p:nvPr/>
        </p:nvGrpSpPr>
        <p:grpSpPr>
          <a:xfrm>
            <a:off x="8210400" y="1984227"/>
            <a:ext cx="1035600" cy="829648"/>
            <a:chOff x="10894950" y="296302"/>
            <a:chExt cx="1035600" cy="829648"/>
          </a:xfrm>
        </p:grpSpPr>
        <p:sp>
          <p:nvSpPr>
            <p:cNvPr id="1708" name="Google Shape;1708;p123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1F9B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23"/>
            <p:cNvSpPr txBox="1"/>
            <p:nvPr/>
          </p:nvSpPr>
          <p:spPr>
            <a:xfrm>
              <a:off x="10894950" y="760850"/>
              <a:ext cx="1035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1F9AD8"/>
                  </a:solidFill>
                </a:rPr>
                <a:t>Developer</a:t>
              </a:r>
              <a:endParaRPr>
                <a:solidFill>
                  <a:srgbClr val="1F9AD8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F9AD8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F9AD8"/>
                </a:solidFill>
              </a:endParaRPr>
            </a:p>
          </p:txBody>
        </p:sp>
      </p:grpSp>
      <p:sp>
        <p:nvSpPr>
          <p:cNvPr id="1710" name="Google Shape;1710;p123"/>
          <p:cNvSpPr txBox="1"/>
          <p:nvPr/>
        </p:nvSpPr>
        <p:spPr>
          <a:xfrm>
            <a:off x="9351850" y="939600"/>
            <a:ext cx="1908600" cy="672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user: jsalmeron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group: tech-lead, dev</a:t>
            </a:r>
            <a:endParaRPr/>
          </a:p>
        </p:txBody>
      </p:sp>
      <p:sp>
        <p:nvSpPr>
          <p:cNvPr id="1711" name="Google Shape;1711;p123"/>
          <p:cNvSpPr txBox="1"/>
          <p:nvPr/>
        </p:nvSpPr>
        <p:spPr>
          <a:xfrm>
            <a:off x="9351850" y="3053200"/>
            <a:ext cx="1908600" cy="672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user: dbarranco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group: sre</a:t>
            </a:r>
            <a:endParaRPr/>
          </a:p>
        </p:txBody>
      </p:sp>
      <p:sp>
        <p:nvSpPr>
          <p:cNvPr id="1712" name="Google Shape;1712;p123"/>
          <p:cNvSpPr txBox="1"/>
          <p:nvPr/>
        </p:nvSpPr>
        <p:spPr>
          <a:xfrm>
            <a:off x="9351850" y="1986400"/>
            <a:ext cx="1908600" cy="672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user: juan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group: dev, api</a:t>
            </a:r>
            <a:endParaRPr/>
          </a:p>
        </p:txBody>
      </p:sp>
      <p:grpSp>
        <p:nvGrpSpPr>
          <p:cNvPr id="1713" name="Google Shape;1713;p123"/>
          <p:cNvGrpSpPr/>
          <p:nvPr/>
        </p:nvGrpSpPr>
        <p:grpSpPr>
          <a:xfrm>
            <a:off x="8027550" y="2983739"/>
            <a:ext cx="1401300" cy="829648"/>
            <a:chOff x="10674625" y="296302"/>
            <a:chExt cx="1401300" cy="829648"/>
          </a:xfrm>
        </p:grpSpPr>
        <p:sp>
          <p:nvSpPr>
            <p:cNvPr id="1714" name="Google Shape;1714;p123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82C2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23"/>
            <p:cNvSpPr txBox="1"/>
            <p:nvPr/>
          </p:nvSpPr>
          <p:spPr>
            <a:xfrm>
              <a:off x="10674625" y="760850"/>
              <a:ext cx="14013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1F9AD8"/>
                  </a:solidFill>
                </a:rPr>
                <a:t>  </a:t>
              </a:r>
              <a:r>
                <a:rPr lang="en-US">
                  <a:solidFill>
                    <a:srgbClr val="82C241"/>
                  </a:solidFill>
                </a:rPr>
                <a:t>Administrator</a:t>
              </a:r>
              <a:endParaRPr>
                <a:solidFill>
                  <a:srgbClr val="82C241"/>
                </a:solidFill>
              </a:endParaRPr>
            </a:p>
          </p:txBody>
        </p:sp>
      </p:grpSp>
      <p:sp>
        <p:nvSpPr>
          <p:cNvPr id="1716" name="Google Shape;1716;p123"/>
          <p:cNvSpPr txBox="1"/>
          <p:nvPr/>
        </p:nvSpPr>
        <p:spPr>
          <a:xfrm>
            <a:off x="3521125" y="5567350"/>
            <a:ext cx="48348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Pods cannot have more than 100 MB of RAM </a:t>
            </a:r>
            <a:endParaRPr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7" name="Google Shape;1717;p123"/>
          <p:cNvSpPr txBox="1"/>
          <p:nvPr/>
        </p:nvSpPr>
        <p:spPr>
          <a:xfrm>
            <a:off x="3521125" y="5872150"/>
            <a:ext cx="48348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Pods cannot have more than 1 core </a:t>
            </a:r>
            <a:endParaRPr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8" name="Google Shape;1718;p123"/>
          <p:cNvSpPr txBox="1"/>
          <p:nvPr/>
        </p:nvSpPr>
        <p:spPr>
          <a:xfrm>
            <a:off x="8107500" y="3932325"/>
            <a:ext cx="3873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devs can see resources in both spaces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api members can create resources in team-api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vision members can create/delete resources in team-vision (except secrets)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tech-leads can create/delete resources in both spaces (except secrets)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ONLY sres can create/delete/access secrets</a:t>
            </a:r>
            <a:endParaRPr/>
          </a:p>
        </p:txBody>
      </p:sp>
      <p:sp>
        <p:nvSpPr>
          <p:cNvPr id="1719" name="Google Shape;1719;p123">
            <a:hlinkClick r:id="rId3"/>
          </p:cNvPr>
          <p:cNvSpPr/>
          <p:nvPr/>
        </p:nvSpPr>
        <p:spPr>
          <a:xfrm>
            <a:off x="0" y="6731000"/>
            <a:ext cx="11588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124"/>
          <p:cNvSpPr txBox="1"/>
          <p:nvPr>
            <p:ph type="title"/>
          </p:nvPr>
        </p:nvSpPr>
        <p:spPr>
          <a:xfrm>
            <a:off x="495300" y="317500"/>
            <a:ext cx="97023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Exercise 2: Modify one of your previous exercises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5" name="Google Shape;1725;p124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6" name="Google Shape;1726;p124"/>
          <p:cNvSpPr txBox="1"/>
          <p:nvPr>
            <p:ph idx="2" type="body"/>
          </p:nvPr>
        </p:nvSpPr>
        <p:spPr>
          <a:xfrm>
            <a:off x="495300" y="784850"/>
            <a:ext cx="6167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124"/>
          <p:cNvSpPr txBox="1"/>
          <p:nvPr/>
        </p:nvSpPr>
        <p:spPr>
          <a:xfrm>
            <a:off x="746875" y="1735550"/>
            <a:ext cx="10514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a NetworkPolicy to either WordPress + MariaDB (session 1) or LEMP Helm chart (session 2)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8" name="Google Shape;1728;p124"/>
          <p:cNvSpPr txBox="1"/>
          <p:nvPr/>
        </p:nvSpPr>
        <p:spPr>
          <a:xfrm>
            <a:off x="746875" y="2345150"/>
            <a:ext cx="7822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Only the frontend pods can access the database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9" name="Google Shape;1729;p124">
            <a:hlinkClick r:id="rId3"/>
          </p:cNvPr>
          <p:cNvSpPr/>
          <p:nvPr/>
        </p:nvSpPr>
        <p:spPr>
          <a:xfrm>
            <a:off x="0" y="6731000"/>
            <a:ext cx="118299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25">
            <a:hlinkClick r:id="rId3"/>
          </p:cNvPr>
          <p:cNvSpPr/>
          <p:nvPr/>
        </p:nvSpPr>
        <p:spPr>
          <a:xfrm>
            <a:off x="0" y="6731000"/>
            <a:ext cx="12192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3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5" name="Google Shape;545;p63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Getting started with Helm (I)</a:t>
            </a:r>
            <a:endParaRPr/>
          </a:p>
        </p:txBody>
      </p:sp>
      <p:sp>
        <p:nvSpPr>
          <p:cNvPr id="546" name="Google Shape;546;p63"/>
          <p:cNvSpPr txBox="1"/>
          <p:nvPr/>
        </p:nvSpPr>
        <p:spPr>
          <a:xfrm>
            <a:off x="495300" y="1174300"/>
            <a:ext cx="11219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Font typeface="Helvetica Neue"/>
              <a:buChar char="●"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Download helm binaries from </a:t>
            </a:r>
            <a:r>
              <a:rPr lang="en-US" sz="2400" u="sng">
                <a:solidFill>
                  <a:schemeClr val="hlink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their release page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547" name="Google Shape;547;p63"/>
          <p:cNvGraphicFramePr/>
          <p:nvPr/>
        </p:nvGraphicFramePr>
        <p:xfrm>
          <a:off x="788513" y="1588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101169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8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 macOS example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wget https://storage.googleapis.com/kubernetes-helm/helm-v2.10.0-darwin-amd64.tar.gz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tar xfv helm-v2.9.0-darwin-amd64.tar.gz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sudo mv darwin-amd64/helm /usr/</a:t>
                      </a:r>
                      <a:r>
                        <a:rPr lang="en-US" sz="1800">
                          <a:solidFill>
                            <a:srgbClr val="0086B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local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/bin 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548" name="Google Shape;548;p63"/>
          <p:cNvSpPr txBox="1"/>
          <p:nvPr/>
        </p:nvSpPr>
        <p:spPr>
          <a:xfrm>
            <a:off x="571500" y="3003100"/>
            <a:ext cx="11219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Font typeface="Helvetica Neue"/>
              <a:buChar char="●"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Let’s play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549" name="Google Shape;549;p63"/>
          <p:cNvGraphicFramePr/>
          <p:nvPr/>
        </p:nvGraphicFramePr>
        <p:xfrm>
          <a:off x="788525" y="340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10116900"/>
              </a:tblGrid>
              <a:tr h="2516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8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 Initialize helm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helm init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i="1" lang="en-US" sz="18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 Check part of the available catalog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helm search stable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i="1" lang="en-US" sz="18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 Deploy a chart in the cluster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helm install stable/dokuwiki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8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 List releases in the cluster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helm list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550" name="Google Shape;550;p63"/>
          <p:cNvSpPr txBox="1"/>
          <p:nvPr/>
        </p:nvSpPr>
        <p:spPr>
          <a:xfrm>
            <a:off x="785350" y="5773100"/>
            <a:ext cx="71187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Note: Charts deployments are called releases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elm-blue-vector.png" id="551" name="Google Shape;5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2465" y="-34225"/>
            <a:ext cx="706010" cy="7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3">
            <a:hlinkClick r:id="rId5"/>
          </p:cNvPr>
          <p:cNvSpPr/>
          <p:nvPr/>
        </p:nvSpPr>
        <p:spPr>
          <a:xfrm>
            <a:off x="0" y="6731000"/>
            <a:ext cx="35952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4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8" name="Google Shape;558;p64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Getting started with Helm (II)</a:t>
            </a:r>
            <a:endParaRPr/>
          </a:p>
        </p:txBody>
      </p:sp>
      <p:sp>
        <p:nvSpPr>
          <p:cNvPr id="559" name="Google Shape;559;p64"/>
          <p:cNvSpPr txBox="1"/>
          <p:nvPr/>
        </p:nvSpPr>
        <p:spPr>
          <a:xfrm>
            <a:off x="495300" y="3180638"/>
            <a:ext cx="73572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Font typeface="Helvetica Neue"/>
              <a:buChar char="●"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We already have the yaml files from our WordPress + MariaDB, can we create a chart? Let’s try!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560" name="Google Shape;560;p64"/>
          <p:cNvGraphicFramePr/>
          <p:nvPr/>
        </p:nvGraphicFramePr>
        <p:xfrm>
          <a:off x="1064350" y="188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5995225"/>
              </a:tblGrid>
              <a:tr h="1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8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 Create a new chart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helm create my-nginx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1" name="Google Shape;561;p64"/>
          <p:cNvGraphicFramePr/>
          <p:nvPr/>
        </p:nvGraphicFramePr>
        <p:xfrm>
          <a:off x="8106450" y="218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349387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|____my-nginx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|____Chart.yaml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|____charts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|____.helmignore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|____templates/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 |____deployment.yaml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 |____NOTES.txt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 |____ingress.yaml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 |____service.yaml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 |_____helpers.tpl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|____values.yaml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562" name="Google Shape;562;p64"/>
          <p:cNvSpPr/>
          <p:nvPr/>
        </p:nvSpPr>
        <p:spPr>
          <a:xfrm>
            <a:off x="8479350" y="3429500"/>
            <a:ext cx="2328300" cy="365100"/>
          </a:xfrm>
          <a:prstGeom prst="ellipse">
            <a:avLst/>
          </a:prstGeom>
          <a:noFill/>
          <a:ln cap="flat" cmpd="sng" w="19050">
            <a:solidFill>
              <a:srgbClr val="EF43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64"/>
          <p:cNvSpPr txBox="1"/>
          <p:nvPr/>
        </p:nvSpPr>
        <p:spPr>
          <a:xfrm>
            <a:off x="495300" y="4089150"/>
            <a:ext cx="68043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Font typeface="Helvetica Neue"/>
              <a:buChar char="●"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Let’s try deploying the chart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564" name="Google Shape;564;p64"/>
          <p:cNvGraphicFramePr/>
          <p:nvPr/>
        </p:nvGraphicFramePr>
        <p:xfrm>
          <a:off x="1064350" y="4815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599522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8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 Install the chart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helm install my-wordpress/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pic>
        <p:nvPicPr>
          <p:cNvPr descr="helm-blue-vector.png" id="565" name="Google Shape;56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2465" y="-34225"/>
            <a:ext cx="706010" cy="7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4">
            <a:hlinkClick r:id="rId4"/>
          </p:cNvPr>
          <p:cNvSpPr/>
          <p:nvPr/>
        </p:nvSpPr>
        <p:spPr>
          <a:xfrm>
            <a:off x="0" y="6731000"/>
            <a:ext cx="39078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64"/>
          <p:cNvSpPr txBox="1"/>
          <p:nvPr/>
        </p:nvSpPr>
        <p:spPr>
          <a:xfrm>
            <a:off x="495300" y="1018463"/>
            <a:ext cx="73572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Font typeface="Helvetica Neue"/>
              <a:buChar char="●"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You can create the skeleton of a Helm Chart using the command below: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5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3" name="Google Shape;573;p65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Are we done with Helm?</a:t>
            </a:r>
            <a:endParaRPr/>
          </a:p>
        </p:txBody>
      </p:sp>
      <p:sp>
        <p:nvSpPr>
          <p:cNvPr id="574" name="Google Shape;574;p65"/>
          <p:cNvSpPr txBox="1"/>
          <p:nvPr/>
        </p:nvSpPr>
        <p:spPr>
          <a:xfrm>
            <a:off x="812950" y="2583350"/>
            <a:ext cx="92901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Font typeface="Helvetica Neue"/>
              <a:buChar char="●"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What if I want to deploy another WordPress + MariaDB?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5" name="Google Shape;575;p65"/>
          <p:cNvSpPr txBox="1"/>
          <p:nvPr/>
        </p:nvSpPr>
        <p:spPr>
          <a:xfrm>
            <a:off x="844575" y="1471375"/>
            <a:ext cx="9124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Need a tool to manage a group of resources as a single unit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6" name="Google Shape;576;p65"/>
          <p:cNvSpPr/>
          <p:nvPr/>
        </p:nvSpPr>
        <p:spPr>
          <a:xfrm>
            <a:off x="10103042" y="1539958"/>
            <a:ext cx="467100" cy="399900"/>
          </a:xfrm>
          <a:custGeom>
            <a:rect b="b" l="l" r="r" t="t"/>
            <a:pathLst>
              <a:path extrusionOk="0" h="120000" w="120000">
                <a:moveTo>
                  <a:pt x="118648" y="21400"/>
                </a:moveTo>
                <a:cubicBezTo>
                  <a:pt x="119054" y="21875"/>
                  <a:pt x="119459" y="22351"/>
                  <a:pt x="119864" y="23302"/>
                </a:cubicBezTo>
                <a:cubicBezTo>
                  <a:pt x="119864" y="24095"/>
                  <a:pt x="119459" y="24570"/>
                  <a:pt x="119054" y="25046"/>
                </a:cubicBezTo>
                <a:lnTo>
                  <a:pt x="38918" y="118890"/>
                </a:lnTo>
                <a:cubicBezTo>
                  <a:pt x="38513" y="119365"/>
                  <a:pt x="37837" y="119841"/>
                  <a:pt x="37432" y="119841"/>
                </a:cubicBezTo>
                <a:cubicBezTo>
                  <a:pt x="36621" y="119841"/>
                  <a:pt x="36216" y="119365"/>
                  <a:pt x="35945" y="118890"/>
                </a:cubicBezTo>
                <a:lnTo>
                  <a:pt x="810" y="77833"/>
                </a:lnTo>
                <a:cubicBezTo>
                  <a:pt x="0" y="76882"/>
                  <a:pt x="0" y="75614"/>
                  <a:pt x="810" y="74663"/>
                </a:cubicBezTo>
                <a:lnTo>
                  <a:pt x="18378" y="54055"/>
                </a:lnTo>
                <a:cubicBezTo>
                  <a:pt x="19189" y="53262"/>
                  <a:pt x="20270" y="53262"/>
                  <a:pt x="21081" y="54055"/>
                </a:cubicBezTo>
                <a:lnTo>
                  <a:pt x="37027" y="72919"/>
                </a:lnTo>
                <a:lnTo>
                  <a:pt x="98378" y="792"/>
                </a:lnTo>
                <a:cubicBezTo>
                  <a:pt x="99189" y="0"/>
                  <a:pt x="100405" y="0"/>
                  <a:pt x="101081" y="792"/>
                </a:cubicBezTo>
                <a:lnTo>
                  <a:pt x="118648" y="21400"/>
                </a:lnTo>
              </a:path>
            </a:pathLst>
          </a:custGeom>
          <a:solidFill>
            <a:srgbClr val="1598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C2A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77" name="Google Shape;577;p65"/>
          <p:cNvGraphicFramePr/>
          <p:nvPr/>
        </p:nvGraphicFramePr>
        <p:xfrm>
          <a:off x="1131063" y="3829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{AF5F52CA-A9F1-4309-8FA9-DFBCB97D9BB3}</a:tableStyleId>
              </a:tblPr>
              <a:tblGrid>
                <a:gridCol w="865387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8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 Deploy another release chart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helm install my-wordpress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Error: release geared-puma failed: configmaps "wordpress-config" already exists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578" name="Google Shape;578;p65"/>
          <p:cNvSpPr txBox="1"/>
          <p:nvPr/>
        </p:nvSpPr>
        <p:spPr>
          <a:xfrm>
            <a:off x="9234425" y="2666150"/>
            <a:ext cx="467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 b="1" sz="3600">
              <a:solidFill>
                <a:schemeClr val="accent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elm-blue-vector.png" id="579" name="Google Shape;57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2465" y="-34225"/>
            <a:ext cx="706010" cy="7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5">
            <a:hlinkClick r:id="rId4"/>
          </p:cNvPr>
          <p:cNvSpPr/>
          <p:nvPr/>
        </p:nvSpPr>
        <p:spPr>
          <a:xfrm>
            <a:off x="0" y="6731000"/>
            <a:ext cx="40641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Bitnami">
      <a:dk1>
        <a:srgbClr val="1C2A38"/>
      </a:dk1>
      <a:lt1>
        <a:srgbClr val="FFFFFF"/>
      </a:lt1>
      <a:dk2>
        <a:srgbClr val="5E6269"/>
      </a:dk2>
      <a:lt2>
        <a:srgbClr val="C6C9C7"/>
      </a:lt2>
      <a:accent1>
        <a:srgbClr val="00427A"/>
      </a:accent1>
      <a:accent2>
        <a:srgbClr val="1F9BD8"/>
      </a:accent2>
      <a:accent3>
        <a:srgbClr val="82C241"/>
      </a:accent3>
      <a:accent4>
        <a:srgbClr val="008245"/>
      </a:accent4>
      <a:accent5>
        <a:srgbClr val="FCBA12"/>
      </a:accent5>
      <a:accent6>
        <a:srgbClr val="1F9AD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Bitnami Theme">
  <a:themeElements>
    <a:clrScheme name="Bitnami">
      <a:dk1>
        <a:srgbClr val="1C2A38"/>
      </a:dk1>
      <a:lt1>
        <a:srgbClr val="FFFFFF"/>
      </a:lt1>
      <a:dk2>
        <a:srgbClr val="5E6269"/>
      </a:dk2>
      <a:lt2>
        <a:srgbClr val="C6C9C7"/>
      </a:lt2>
      <a:accent1>
        <a:srgbClr val="00427A"/>
      </a:accent1>
      <a:accent2>
        <a:srgbClr val="1F9BD8"/>
      </a:accent2>
      <a:accent3>
        <a:srgbClr val="82C241"/>
      </a:accent3>
      <a:accent4>
        <a:srgbClr val="008245"/>
      </a:accent4>
      <a:accent5>
        <a:srgbClr val="FCBA12"/>
      </a:accent5>
      <a:accent6>
        <a:srgbClr val="1F9AD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